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70" r:id="rId8"/>
    <p:sldId id="271" r:id="rId9"/>
    <p:sldId id="264" r:id="rId10"/>
    <p:sldId id="284" r:id="rId11"/>
    <p:sldId id="288" r:id="rId12"/>
    <p:sldId id="275" r:id="rId13"/>
    <p:sldId id="276" r:id="rId14"/>
    <p:sldId id="286" r:id="rId15"/>
    <p:sldId id="277" r:id="rId16"/>
    <p:sldId id="289" r:id="rId17"/>
    <p:sldId id="285" r:id="rId18"/>
    <p:sldId id="290" r:id="rId19"/>
    <p:sldId id="291" r:id="rId20"/>
    <p:sldId id="26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9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26T13:19:58.5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 2478,'0'-1320,"-1"1291,-1 1,-9-54,6 51,1 0,-1-39,4-490,3 269,-2 257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26T13:20:53.708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45 1,'2'37,"1"1,1-1,1 0,1 0,14 51,-11-52,-1 1,-1 0,-1 0,-1 1,1 48,-8 1231,1-1284,-1 0,-8 46,-3 48,0 28,7-101,-2 85,9 752,0-862,1 1,8 49,-5-47,-1 0,1 36,-4 6,13 116,-7-119,-2 2,-3-1,-7 145,3-198,-1-1,-1 0,0 0,0-1,-1 0,-1 0,0 0,-1-1,-14 27,12-25,0 1,1 0,1 1,0 0,1 0,-5 26,10-37,0 0,0 1,1-1,0 1,0-1,0 0,1 1,0-1,3 14,24 88,-7-31,0 69,-9-51,-8-67,-1-2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15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hyperlink" Target="http://user/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AF0F35-34DD-4F3A-A8EA-8E597F3DF1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954" y="0"/>
            <a:ext cx="11083046" cy="6858000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628AD749-31F1-47D1-A141-F6FF197B2D46}"/>
              </a:ext>
            </a:extLst>
          </p:cNvPr>
          <p:cNvSpPr txBox="1">
            <a:spLocks/>
          </p:cNvSpPr>
          <p:nvPr userDrawn="1"/>
        </p:nvSpPr>
        <p:spPr>
          <a:xfrm>
            <a:off x="1000380" y="1026723"/>
            <a:ext cx="2266439" cy="860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9930AEA-C7B9-4F3E-918E-9AC63DA855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94570" y="705710"/>
            <a:ext cx="6459166" cy="520276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Agenda item, 24pt Segoe UI regular, lorem ipsum dolor sit </a:t>
            </a:r>
            <a:r>
              <a:rPr lang="en-US" err="1"/>
              <a:t>amet</a:t>
            </a:r>
            <a:endParaRPr lang="en-US"/>
          </a:p>
          <a:p>
            <a:r>
              <a:rPr lang="en-US"/>
              <a:t>Agenda item, 24pt Segoe UI regular, lorem ipsum dolor sit </a:t>
            </a:r>
            <a:r>
              <a:rPr lang="en-US" err="1"/>
              <a:t>amet</a:t>
            </a:r>
            <a:endParaRPr lang="en-US"/>
          </a:p>
          <a:p>
            <a:r>
              <a:rPr lang="en-US"/>
              <a:t>Agenda item, 24pt Segoe UI regular, 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430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MDPU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4723D1EA-5D76-4EE8-BD7D-1CC7F9AA204D}"/>
              </a:ext>
            </a:extLst>
          </p:cNvPr>
          <p:cNvSpPr txBox="1">
            <a:spLocks/>
          </p:cNvSpPr>
          <p:nvPr userDrawn="1"/>
        </p:nvSpPr>
        <p:spPr>
          <a:xfrm>
            <a:off x="287002" y="3612653"/>
            <a:ext cx="3294979" cy="104253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our User Group Has To Offer</a:t>
            </a:r>
          </a:p>
        </p:txBody>
      </p:sp>
      <p:sp>
        <p:nvSpPr>
          <p:cNvPr id="9" name="Rectangle 8">
            <a:hlinkClick r:id="rId2"/>
            <a:extLst>
              <a:ext uri="{FF2B5EF4-FFF2-40B4-BE49-F238E27FC236}">
                <a16:creationId xmlns:a16="http://schemas.microsoft.com/office/drawing/2014/main" id="{84B7BBC1-E5E8-4D9E-87B0-C6250384CE9D}"/>
              </a:ext>
            </a:extLst>
          </p:cNvPr>
          <p:cNvSpPr/>
          <p:nvPr userDrawn="1"/>
        </p:nvSpPr>
        <p:spPr>
          <a:xfrm>
            <a:off x="4081199" y="3471256"/>
            <a:ext cx="1566149" cy="59112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 in our Meetup</a:t>
            </a:r>
          </a:p>
        </p:txBody>
      </p:sp>
      <p:sp>
        <p:nvSpPr>
          <p:cNvPr id="10" name="Rectangle 9">
            <a:hlinkClick r:id="rId3"/>
            <a:extLst>
              <a:ext uri="{FF2B5EF4-FFF2-40B4-BE49-F238E27FC236}">
                <a16:creationId xmlns:a16="http://schemas.microsoft.com/office/drawing/2014/main" id="{68BCE551-0F57-46C3-B82C-E1507FE1910F}"/>
              </a:ext>
            </a:extLst>
          </p:cNvPr>
          <p:cNvSpPr/>
          <p:nvPr userDrawn="1"/>
        </p:nvSpPr>
        <p:spPr>
          <a:xfrm>
            <a:off x="7430360" y="3471256"/>
            <a:ext cx="2245655" cy="74800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Join the conversation on our Facebook group</a:t>
            </a:r>
          </a:p>
        </p:txBody>
      </p:sp>
      <p:sp>
        <p:nvSpPr>
          <p:cNvPr id="11" name="Rectangle 10">
            <a:hlinkClick r:id="rId4"/>
            <a:extLst>
              <a:ext uri="{FF2B5EF4-FFF2-40B4-BE49-F238E27FC236}">
                <a16:creationId xmlns:a16="http://schemas.microsoft.com/office/drawing/2014/main" id="{C1424838-9B31-4960-978A-F6F60D9EBFAD}"/>
              </a:ext>
            </a:extLst>
          </p:cNvPr>
          <p:cNvSpPr/>
          <p:nvPr userDrawn="1"/>
        </p:nvSpPr>
        <p:spPr>
          <a:xfrm>
            <a:off x="5806954" y="3471256"/>
            <a:ext cx="1558898" cy="55442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Follow our page on Facebook</a:t>
            </a:r>
          </a:p>
        </p:txBody>
      </p:sp>
      <p:sp>
        <p:nvSpPr>
          <p:cNvPr id="13" name="Rectangle 12">
            <a:hlinkClick r:id="rId4"/>
            <a:extLst>
              <a:ext uri="{FF2B5EF4-FFF2-40B4-BE49-F238E27FC236}">
                <a16:creationId xmlns:a16="http://schemas.microsoft.com/office/drawing/2014/main" id="{ED4DFDD2-BF64-42BC-8938-5CAEE09D512E}"/>
              </a:ext>
            </a:extLst>
          </p:cNvPr>
          <p:cNvSpPr/>
          <p:nvPr userDrawn="1"/>
        </p:nvSpPr>
        <p:spPr>
          <a:xfrm>
            <a:off x="5741870" y="5579719"/>
            <a:ext cx="1643619" cy="58575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Follow our Videos on </a:t>
            </a:r>
            <a:r>
              <a:rPr lang="en-US" sz="1400" b="1" i="0" dirty="0" err="1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Youtube</a:t>
            </a:r>
            <a:endParaRPr lang="en-US" sz="14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A732F5-6137-4326-BED9-B5D36F7A6240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4167411" y="4467819"/>
            <a:ext cx="4673975" cy="734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3">
            <a:extLst>
              <a:ext uri="{FF2B5EF4-FFF2-40B4-BE49-F238E27FC236}">
                <a16:creationId xmlns:a16="http://schemas.microsoft.com/office/drawing/2014/main" id="{4DAB7F35-0BF5-4E2B-840B-72A820128343}"/>
              </a:ext>
            </a:extLst>
          </p:cNvPr>
          <p:cNvSpPr txBox="1">
            <a:spLocks/>
          </p:cNvSpPr>
          <p:nvPr userDrawn="1"/>
        </p:nvSpPr>
        <p:spPr>
          <a:xfrm>
            <a:off x="266027" y="2987663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i="0" dirty="0">
                <a:latin typeface="Segoe UI" panose="020B0502040204020203" pitchFamily="34" charset="0"/>
                <a:cs typeface="Segoe UI" panose="020B0502040204020203" pitchFamily="34" charset="0"/>
              </a:rPr>
              <a:t>Explore</a:t>
            </a:r>
          </a:p>
        </p:txBody>
      </p:sp>
      <p:pic>
        <p:nvPicPr>
          <p:cNvPr id="10244" name="Picture 4" descr="Benin WordPress Meetup (Benin, Nigeria) | Meetup">
            <a:extLst>
              <a:ext uri="{FF2B5EF4-FFF2-40B4-BE49-F238E27FC236}">
                <a16:creationId xmlns:a16="http://schemas.microsoft.com/office/drawing/2014/main" id="{C9F62791-F4A0-44A9-9747-B92FE5B52F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487" y="2287330"/>
            <a:ext cx="1749630" cy="9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Facebook FOLLOW Logo (Page 1) - Line.17QQ.com">
            <a:extLst>
              <a:ext uri="{FF2B5EF4-FFF2-40B4-BE49-F238E27FC236}">
                <a16:creationId xmlns:a16="http://schemas.microsoft.com/office/drawing/2014/main" id="{F13F2F54-D50D-451A-8BE9-A183B1A257C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013" y="2244450"/>
            <a:ext cx="1831335" cy="9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Fb Groups - a decent tool for starting your online interest based community  | ReviewMyCommunity.net">
            <a:extLst>
              <a:ext uri="{FF2B5EF4-FFF2-40B4-BE49-F238E27FC236}">
                <a16:creationId xmlns:a16="http://schemas.microsoft.com/office/drawing/2014/main" id="{7467FB39-9B27-432A-8E4D-E11F1597A6C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745" y="2253694"/>
            <a:ext cx="954578" cy="95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YouTube is getting a new logo every week this month – here's why | Creative  Bloq">
            <a:extLst>
              <a:ext uri="{FF2B5EF4-FFF2-40B4-BE49-F238E27FC236}">
                <a16:creationId xmlns:a16="http://schemas.microsoft.com/office/drawing/2014/main" id="{192E518C-59E0-45A0-B21E-D6843CFB0D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588" y="4655183"/>
            <a:ext cx="1643619" cy="9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2D68A255-D8C4-4AD2-97B0-69744EB3E90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487" y="-248575"/>
            <a:ext cx="4605250" cy="23784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D93F466-01C0-4F13-9100-205AA53FE9F3}"/>
              </a:ext>
            </a:extLst>
          </p:cNvPr>
          <p:cNvSpPr txBox="1"/>
          <p:nvPr userDrawn="1"/>
        </p:nvSpPr>
        <p:spPr>
          <a:xfrm>
            <a:off x="5657952" y="4039027"/>
            <a:ext cx="1772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https://bit.ly/2P9sqLy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CAF779-AF78-417B-9D6F-874D66C0DF0F}"/>
              </a:ext>
            </a:extLst>
          </p:cNvPr>
          <p:cNvSpPr txBox="1"/>
          <p:nvPr userDrawn="1"/>
        </p:nvSpPr>
        <p:spPr>
          <a:xfrm>
            <a:off x="7525458" y="4023216"/>
            <a:ext cx="1928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lvl="0"/>
            <a:r>
              <a:rPr lang="en-GB" dirty="0"/>
              <a:t>https://bit.ly/2QqAWX4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4B76DF-8C3D-47AE-AF43-EFD78650F25C}"/>
              </a:ext>
            </a:extLst>
          </p:cNvPr>
          <p:cNvSpPr txBox="1"/>
          <p:nvPr userDrawn="1"/>
        </p:nvSpPr>
        <p:spPr>
          <a:xfrm>
            <a:off x="3843943" y="4075727"/>
            <a:ext cx="1838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lvl="0"/>
            <a:r>
              <a:rPr lang="en-GB" dirty="0"/>
              <a:t>https://bit.ly/3auvRnD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E00EF4-27DC-494F-B0A6-0E1AA4072A2C}"/>
              </a:ext>
            </a:extLst>
          </p:cNvPr>
          <p:cNvSpPr txBox="1"/>
          <p:nvPr userDrawn="1"/>
        </p:nvSpPr>
        <p:spPr>
          <a:xfrm>
            <a:off x="5674012" y="6138782"/>
            <a:ext cx="1779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lvl="0">
              <a:defRPr sz="1400"/>
            </a:lvl1pPr>
          </a:lstStyle>
          <a:p>
            <a:pPr lvl="0"/>
            <a:r>
              <a:rPr lang="en-GB" dirty="0"/>
              <a:t>https://bit.ly/3n8l5bP</a:t>
            </a:r>
          </a:p>
        </p:txBody>
      </p:sp>
    </p:spTree>
    <p:extLst>
      <p:ext uri="{BB962C8B-B14F-4D97-AF65-F5344CB8AC3E}">
        <p14:creationId xmlns:p14="http://schemas.microsoft.com/office/powerpoint/2010/main" val="2210746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ank you guys - YouTube">
            <a:extLst>
              <a:ext uri="{FF2B5EF4-FFF2-40B4-BE49-F238E27FC236}">
                <a16:creationId xmlns:a16="http://schemas.microsoft.com/office/drawing/2014/main" id="{31FB041F-7FE7-4DAF-9AB2-56E497A5E59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7" b="6011"/>
          <a:stretch/>
        </p:blipFill>
        <p:spPr bwMode="auto">
          <a:xfrm>
            <a:off x="1650458" y="756000"/>
            <a:ext cx="8048018" cy="53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DF8166C-25B7-4376-AADA-5AA401EDCE16}"/>
              </a:ext>
            </a:extLst>
          </p:cNvPr>
          <p:cNvSpPr/>
          <p:nvPr userDrawn="1"/>
        </p:nvSpPr>
        <p:spPr>
          <a:xfrm>
            <a:off x="6096000" y="5184843"/>
            <a:ext cx="3009089" cy="6322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2452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89BB1-738D-4EB8-9550-C67FB93AC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61A7C-C229-4D54-9FDF-4A6557B9F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654233"/>
            <a:ext cx="6172200" cy="420681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D506B-690E-4807-9CD0-4AFC729E68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97318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A67A1-1524-4BF6-8C43-53627650C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A6E075-7EFF-4411-9E4A-B0533A5C8D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587731"/>
            <a:ext cx="6172200" cy="42733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0900F2-F048-4E23-8185-8FFB009325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74027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60BF6-F065-42DA-8906-82776883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7CC4B4-021A-4284-B9F1-A6DD27357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83677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B2B06E-7385-4DB9-803A-B91131EA40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E91A10-5C6E-4E9D-A3AA-09E43BBB8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7049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Flights to Malta | Finnair Poland">
            <a:extLst>
              <a:ext uri="{FF2B5EF4-FFF2-40B4-BE49-F238E27FC236}">
                <a16:creationId xmlns:a16="http://schemas.microsoft.com/office/drawing/2014/main" id="{ED2DB5DE-0958-4E81-875D-389B8160DE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7D110CE-5A47-4BE9-B10E-7453D5B85E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6451" y="5029199"/>
            <a:ext cx="9144000" cy="1162455"/>
          </a:xfr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273BD5-FC16-4DF2-A74A-79924268B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49024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lta COVID-19 response secures cannabis industry growth">
            <a:extLst>
              <a:ext uri="{FF2B5EF4-FFF2-40B4-BE49-F238E27FC236}">
                <a16:creationId xmlns:a16="http://schemas.microsoft.com/office/drawing/2014/main" id="{8D40B00B-96C7-4F63-B9DA-7F2087C648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732801-9C9B-4B0F-ADF7-9405FDEBE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796" y="1246274"/>
            <a:ext cx="4454236" cy="4115435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9835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lta - Eurovision Song Contest">
            <a:extLst>
              <a:ext uri="{FF2B5EF4-FFF2-40B4-BE49-F238E27FC236}">
                <a16:creationId xmlns:a16="http://schemas.microsoft.com/office/drawing/2014/main" id="{C8215BDA-BD0B-4C6D-9814-EA320C0338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94861C2-E870-4853-8518-10A8A6EB6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232" y="913765"/>
            <a:ext cx="5127567" cy="4913457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94331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lue Lagoon, Malta - 9 Things You Need To Know Before You Visit">
            <a:extLst>
              <a:ext uri="{FF2B5EF4-FFF2-40B4-BE49-F238E27FC236}">
                <a16:creationId xmlns:a16="http://schemas.microsoft.com/office/drawing/2014/main" id="{49178EA2-3A36-4317-B893-4C3A0A7507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9298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3E3F3E4-7107-4053-82B0-186A6A754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175" y="822325"/>
            <a:ext cx="4977938" cy="496333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4752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96FE98-06D7-4925-9B15-40DAF6C5BE03}"/>
              </a:ext>
            </a:extLst>
          </p:cNvPr>
          <p:cNvSpPr txBox="1"/>
          <p:nvPr userDrawn="1"/>
        </p:nvSpPr>
        <p:spPr>
          <a:xfrm>
            <a:off x="865761" y="1527242"/>
            <a:ext cx="90856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/>
              <a:t>Thank you to our Sponsor</a:t>
            </a:r>
            <a:endParaRPr lang="en-GB" sz="44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7B70845-F5D1-4D3B-B78F-49350A683D7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442" y="2692333"/>
            <a:ext cx="4181475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9853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alta in Pictures: 15 Beautiful Places to Photograph | PlanetWare">
            <a:extLst>
              <a:ext uri="{FF2B5EF4-FFF2-40B4-BE49-F238E27FC236}">
                <a16:creationId xmlns:a16="http://schemas.microsoft.com/office/drawing/2014/main" id="{E998483F-23E2-4CE1-B2B6-B99F81383D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64423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109787D-DC48-4D7F-B8A3-D27D2E32D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5242" y="714895"/>
            <a:ext cx="4736869" cy="5195454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37020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04941E-2910-49DD-9473-0D8F923BBA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4B48FF-4D8A-4124-BEBD-41BA33C24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498" y="2863734"/>
            <a:ext cx="4688955" cy="2734887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6000"/>
            </a:lvl1pPr>
          </a:lstStyle>
          <a:p>
            <a:pPr lvl="0"/>
            <a:r>
              <a:rPr lang="en-US" dirty="0"/>
              <a:t>Demo Title Goes Here</a:t>
            </a:r>
            <a:endParaRPr lang="en-GB" dirty="0"/>
          </a:p>
        </p:txBody>
      </p:sp>
      <p:pic>
        <p:nvPicPr>
          <p:cNvPr id="6146" name="Picture 2" descr="Home | Dive Malta | Corsair Diving Malta">
            <a:extLst>
              <a:ext uri="{FF2B5EF4-FFF2-40B4-BE49-F238E27FC236}">
                <a16:creationId xmlns:a16="http://schemas.microsoft.com/office/drawing/2014/main" id="{6817FB72-682E-4374-A1BC-D7FBA40A067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arallelogram 4">
            <a:extLst>
              <a:ext uri="{FF2B5EF4-FFF2-40B4-BE49-F238E27FC236}">
                <a16:creationId xmlns:a16="http://schemas.microsoft.com/office/drawing/2014/main" id="{BAF8A3CD-B5B4-4048-915C-FA602C7BF15C}"/>
              </a:ext>
            </a:extLst>
          </p:cNvPr>
          <p:cNvSpPr/>
          <p:nvPr userDrawn="1"/>
        </p:nvSpPr>
        <p:spPr>
          <a:xfrm rot="10800000">
            <a:off x="5195454" y="0"/>
            <a:ext cx="1687483" cy="6858000"/>
          </a:xfrm>
          <a:prstGeom prst="parallelogram">
            <a:avLst>
              <a:gd name="adj" fmla="val 174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121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https://d3ui957tjb5bqd.cloudfront.net/images/screenshots/products/3/34/34786/social-media-icons-vector-set-ios-style-o.png?1377394772">
            <a:extLst>
              <a:ext uri="{FF2B5EF4-FFF2-40B4-BE49-F238E27FC236}">
                <a16:creationId xmlns:a16="http://schemas.microsoft.com/office/drawing/2014/main" id="{91C48D61-52C2-4716-A4B3-BA6C9F0CDF6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06" t="25194" r="20400" b="58578"/>
          <a:stretch/>
        </p:blipFill>
        <p:spPr bwMode="auto">
          <a:xfrm>
            <a:off x="7892978" y="4332501"/>
            <a:ext cx="306974" cy="30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s://d3ui957tjb5bqd.cloudfront.net/images/screenshots/products/3/34/34786/social-media-icons-vector-set-ios-style-o.png?1377394772">
            <a:extLst>
              <a:ext uri="{FF2B5EF4-FFF2-40B4-BE49-F238E27FC236}">
                <a16:creationId xmlns:a16="http://schemas.microsoft.com/office/drawing/2014/main" id="{2E74EFC3-EAD4-4193-95E9-199EDCFC618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06" t="61230" r="20400" b="22814"/>
          <a:stretch/>
        </p:blipFill>
        <p:spPr bwMode="auto">
          <a:xfrm>
            <a:off x="7892978" y="4718762"/>
            <a:ext cx="324419" cy="31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s://d3ui957tjb5bqd.cloudfront.net/images/screenshots/products/3/34/34786/social-media-icons-vector-set-ios-style-o.png?1377394772">
            <a:extLst>
              <a:ext uri="{FF2B5EF4-FFF2-40B4-BE49-F238E27FC236}">
                <a16:creationId xmlns:a16="http://schemas.microsoft.com/office/drawing/2014/main" id="{F1496EC2-331D-4765-9051-8C1BEC65AFB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8" t="60580" r="68144" b="22279"/>
          <a:stretch/>
        </p:blipFill>
        <p:spPr bwMode="auto">
          <a:xfrm>
            <a:off x="7892978" y="5080869"/>
            <a:ext cx="359875" cy="35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7">
            <a:extLst>
              <a:ext uri="{FF2B5EF4-FFF2-40B4-BE49-F238E27FC236}">
                <a16:creationId xmlns:a16="http://schemas.microsoft.com/office/drawing/2014/main" id="{81851B48-48AA-4E1F-875F-EC81ECD7874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78" y="5519515"/>
            <a:ext cx="359875" cy="326934"/>
          </a:xfrm>
          <a:prstGeom prst="rect">
            <a:avLst/>
          </a:prstGeom>
        </p:spPr>
      </p:pic>
      <p:pic>
        <p:nvPicPr>
          <p:cNvPr id="17" name="Imagem 11">
            <a:extLst>
              <a:ext uri="{FF2B5EF4-FFF2-40B4-BE49-F238E27FC236}">
                <a16:creationId xmlns:a16="http://schemas.microsoft.com/office/drawing/2014/main" id="{869DE209-8E86-4C66-920C-917255547EB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78" y="5922633"/>
            <a:ext cx="359875" cy="352240"/>
          </a:xfrm>
          <a:prstGeom prst="rect">
            <a:avLst/>
          </a:prstGeom>
        </p:spPr>
      </p:pic>
      <p:pic>
        <p:nvPicPr>
          <p:cNvPr id="19" name="Picture 18" descr="A picture containing shape&#10;&#10;Description automatically generated">
            <a:extLst>
              <a:ext uri="{FF2B5EF4-FFF2-40B4-BE49-F238E27FC236}">
                <a16:creationId xmlns:a16="http://schemas.microsoft.com/office/drawing/2014/main" id="{260F5A6E-B625-47CE-89A8-FEEF66E80C7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740" y="3953104"/>
            <a:ext cx="306974" cy="306974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E6F44A6-5CAE-410C-A2FC-D1EC92730F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944" y="360072"/>
            <a:ext cx="7388785" cy="5614717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marL="0" lvl="2" indent="0">
              <a:buNone/>
            </a:pPr>
            <a:r>
              <a:rPr lang="en-CA" sz="6000" dirty="0"/>
              <a:t>Speaker Name</a:t>
            </a:r>
            <a:br>
              <a:rPr lang="en-US" sz="4000" dirty="0">
                <a:solidFill>
                  <a:schemeClr val="tx2"/>
                </a:solidFill>
              </a:rPr>
            </a:br>
            <a:r>
              <a:rPr lang="en-US" sz="4000" dirty="0">
                <a:solidFill>
                  <a:schemeClr val="tx2"/>
                </a:solidFill>
              </a:rPr>
              <a:t> Speaker Title</a:t>
            </a:r>
            <a:endParaRPr lang="en-US" sz="2800" dirty="0">
              <a:solidFill>
                <a:srgbClr val="595959"/>
              </a:solidFill>
            </a:endParaRPr>
          </a:p>
          <a:p>
            <a:pPr marL="214313" lvl="2" indent="-214313">
              <a:buClr>
                <a:schemeClr val="bg1">
                  <a:lumMod val="50000"/>
                </a:schemeClr>
              </a:buClr>
            </a:pPr>
            <a:endParaRPr lang="en-US" sz="2800" dirty="0"/>
          </a:p>
          <a:p>
            <a:pPr marL="0" lvl="2" indent="0">
              <a:buNone/>
            </a:pPr>
            <a:r>
              <a:rPr lang="en-US" sz="4000" dirty="0">
                <a:solidFill>
                  <a:schemeClr val="tx2"/>
                </a:solidFill>
              </a:rPr>
              <a:t>Speaker Second Title</a:t>
            </a: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r>
              <a:rPr lang="en-US" sz="2800" dirty="0">
                <a:solidFill>
                  <a:srgbClr val="595959"/>
                </a:solidFill>
              </a:rPr>
              <a:t>Speaker Certifications</a:t>
            </a: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endParaRPr lang="en-US" sz="2800" dirty="0">
              <a:solidFill>
                <a:srgbClr val="595959"/>
              </a:solidFill>
            </a:endParaRPr>
          </a:p>
          <a:p>
            <a:pPr marL="0" lvl="2" indent="0">
              <a:buNone/>
            </a:pPr>
            <a:r>
              <a:rPr lang="en-US" sz="4000" dirty="0">
                <a:solidFill>
                  <a:schemeClr val="tx2"/>
                </a:solidFill>
              </a:rPr>
              <a:t>Speaker User Group</a:t>
            </a: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r>
              <a:rPr lang="en-US" sz="2800" dirty="0">
                <a:solidFill>
                  <a:srgbClr val="595959"/>
                </a:solidFill>
              </a:rPr>
              <a:t>Country</a:t>
            </a:r>
          </a:p>
          <a:p>
            <a:pPr marL="0" lvl="2" indent="0">
              <a:buNone/>
            </a:pPr>
            <a:endParaRPr lang="en-US" sz="3200" dirty="0">
              <a:solidFill>
                <a:schemeClr val="accent2"/>
              </a:solidFill>
            </a:endParaRP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r>
              <a:rPr lang="en-US" sz="2800" dirty="0">
                <a:solidFill>
                  <a:srgbClr val="595959"/>
                </a:solidFill>
                <a:hlinkClick r:id="rId8"/>
              </a:rPr>
              <a:t>http://User</a:t>
            </a:r>
            <a:r>
              <a:rPr lang="en-US" sz="2800" dirty="0">
                <a:solidFill>
                  <a:srgbClr val="595959"/>
                </a:solidFill>
              </a:rPr>
              <a:t> Group Address</a:t>
            </a:r>
            <a:endParaRPr lang="en-US" sz="2800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B1113AC-00C8-46F3-A149-D66B44FE23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60266" y="5562125"/>
            <a:ext cx="2868295" cy="3032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dirty="0"/>
              <a:t>E-mail Address</a:t>
            </a:r>
            <a:endParaRPr lang="en-GB" dirty="0"/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0D26C1C8-BC63-4251-8709-ABF55E41DD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60266" y="5137447"/>
            <a:ext cx="2868295" cy="3032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dirty="0"/>
              <a:t>LinkedIn Address</a:t>
            </a:r>
            <a:endParaRPr lang="en-GB" dirty="0"/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2B15A880-FBB1-447A-9806-9D28007FE6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0265" y="4712769"/>
            <a:ext cx="2868295" cy="3032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dirty="0"/>
              <a:t>Twitter Address</a:t>
            </a:r>
            <a:endParaRPr lang="en-GB" dirty="0"/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10945071-FE4D-46AC-AF87-654C87F930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60264" y="3905103"/>
            <a:ext cx="2868295" cy="3032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dirty="0"/>
              <a:t>WebSite Address</a:t>
            </a:r>
            <a:endParaRPr lang="en-GB" dirty="0"/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1CD97EFD-95D9-4AF5-9C52-FD4062D8F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0265" y="4308936"/>
            <a:ext cx="2868295" cy="3032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dirty="0"/>
              <a:t>Facebook Address</a:t>
            </a:r>
            <a:endParaRPr lang="en-GB" dirty="0"/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9081EC82-B27A-4694-BE7E-22453984A7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60266" y="5974789"/>
            <a:ext cx="2868295" cy="3032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dirty="0"/>
              <a:t>Youtube Address</a:t>
            </a:r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085BDEB0-51A3-4CB6-958A-FA5271132BF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360264" y="1499873"/>
            <a:ext cx="2120900" cy="22621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989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11FA3-CF36-4551-BAC4-99C90499F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B91C5-655E-436A-BA88-3DB4DBEEC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534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B91C5-655E-436A-BA88-3DB4DBEEC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8970"/>
            <a:ext cx="6126804" cy="3758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8B92B0-6FA6-44F7-8866-AD462A8A36D6}"/>
              </a:ext>
            </a:extLst>
          </p:cNvPr>
          <p:cNvSpPr txBox="1"/>
          <p:nvPr userDrawn="1"/>
        </p:nvSpPr>
        <p:spPr>
          <a:xfrm>
            <a:off x="838200" y="238666"/>
            <a:ext cx="90871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/>
              <a:t>Summary</a:t>
            </a:r>
            <a:endParaRPr lang="en-GB" sz="4400" dirty="0"/>
          </a:p>
        </p:txBody>
      </p:sp>
      <p:pic>
        <p:nvPicPr>
          <p:cNvPr id="8194" name="Picture 2" descr="Stock Photos: Free Photos And Clipart For Powerpoint">
            <a:extLst>
              <a:ext uri="{FF2B5EF4-FFF2-40B4-BE49-F238E27FC236}">
                <a16:creationId xmlns:a16="http://schemas.microsoft.com/office/drawing/2014/main" id="{73CEDBCA-C6A8-48A7-920E-CAA6381A2C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268" y="1622290"/>
            <a:ext cx="4781550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s://d3ui957tjb5bqd.cloudfront.net/images/screenshots/products/3/34/34786/social-media-icons-vector-set-ios-style-o.png?1377394772">
            <a:extLst>
              <a:ext uri="{FF2B5EF4-FFF2-40B4-BE49-F238E27FC236}">
                <a16:creationId xmlns:a16="http://schemas.microsoft.com/office/drawing/2014/main" id="{42C764B2-BCF7-445D-AED2-52B7B27F04C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8" t="60580" r="68144" b="22279"/>
          <a:stretch/>
        </p:blipFill>
        <p:spPr bwMode="auto">
          <a:xfrm>
            <a:off x="3606185" y="5881629"/>
            <a:ext cx="359875" cy="35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7">
            <a:extLst>
              <a:ext uri="{FF2B5EF4-FFF2-40B4-BE49-F238E27FC236}">
                <a16:creationId xmlns:a16="http://schemas.microsoft.com/office/drawing/2014/main" id="{B63953DE-E276-4C1D-BEDB-B18CF4F5377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185" y="6320275"/>
            <a:ext cx="359875" cy="326934"/>
          </a:xfrm>
          <a:prstGeom prst="rect">
            <a:avLst/>
          </a:prstGeom>
        </p:spPr>
      </p:pic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5AFB66F8-9EC4-4A84-A6E0-5FE4B4A4E14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185" y="5495885"/>
            <a:ext cx="306974" cy="306974"/>
          </a:xfrm>
          <a:prstGeom prst="rect">
            <a:avLst/>
          </a:prstGeom>
        </p:spPr>
      </p:pic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E9E0B86D-FDBE-4E87-8DF5-6771A9264D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3473" y="6362885"/>
            <a:ext cx="2868295" cy="3032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dirty="0"/>
              <a:t>E-mail Address</a:t>
            </a:r>
            <a:endParaRPr lang="en-GB" dirty="0"/>
          </a:p>
        </p:txBody>
      </p:sp>
      <p:sp>
        <p:nvSpPr>
          <p:cNvPr id="10" name="Text Placeholder 23">
            <a:extLst>
              <a:ext uri="{FF2B5EF4-FFF2-40B4-BE49-F238E27FC236}">
                <a16:creationId xmlns:a16="http://schemas.microsoft.com/office/drawing/2014/main" id="{A873B04D-CFD4-4300-A50B-62620195132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3473" y="5938207"/>
            <a:ext cx="2868295" cy="3032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dirty="0"/>
              <a:t>LinkedIn Address</a:t>
            </a:r>
            <a:endParaRPr lang="en-GB" dirty="0"/>
          </a:p>
        </p:txBody>
      </p:sp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3812D257-44C1-4232-A270-8CF9ACDC79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96709" y="5447884"/>
            <a:ext cx="2868295" cy="3032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dirty="0"/>
              <a:t>WebSite Address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1319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CF7EE-D55F-4398-87BB-4824FA5CA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6096D-A017-43E8-AC85-5A96D7B602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3206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D6E479-C4F5-4733-AAB7-1E46B06BD3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8179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166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84E79-34A7-479C-9085-A240B1862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152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7AB475-A50F-46A0-BB77-2239153EC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16349"/>
            <a:ext cx="4413147" cy="58872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DAA678-B51D-47A7-994C-898E8C3150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602351"/>
            <a:ext cx="4413146" cy="3587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03C49E-1EFE-4BED-AC42-02917041DD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78297" y="1916349"/>
            <a:ext cx="4413600" cy="58872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5517D3-E757-46F3-A794-1E9501EDD1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78297" y="2602352"/>
            <a:ext cx="4413600" cy="3587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0335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58109-449C-458B-83AD-D29905A8F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330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0367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5818A6-30A3-40A4-9889-63667C1D2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8719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58144-E8CA-4609-A816-E35687CD4D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578887D-79AA-49C0-967C-96C21594E66C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792393" y="136525"/>
            <a:ext cx="2477193" cy="146761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67A096B6-7172-4165-AB7E-75B0DF4DE950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3614"/>
            <a:ext cx="1140194" cy="76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88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90.png"/><Relationship Id="rId2" Type="http://schemas.openxmlformats.org/officeDocument/2006/relationships/hyperlink" Target="https://blogs.msdn.microsoft.com/saponsqlserver/2011/09/07/changes-to-automatic-update-statistics-in-sql-server-traceflag-2371/" TargetMode="Externa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.xml"/><Relationship Id="rId5" Type="http://schemas.openxmlformats.org/officeDocument/2006/relationships/image" Target="../media/image80.png"/><Relationship Id="rId4" Type="http://schemas.openxmlformats.org/officeDocument/2006/relationships/customXml" Target="../ink/ink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sqlfriday.net/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A59EFC00-8D19-4502-A6FB-A64B6AAAEF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Malta Data Saturday 0006</a:t>
            </a:r>
            <a:br>
              <a:rPr lang="en-GB" dirty="0"/>
            </a:br>
            <a:r>
              <a:rPr lang="en-GB" dirty="0"/>
              <a:t>2021-04-24</a:t>
            </a:r>
            <a:br>
              <a:rPr lang="en-GB" dirty="0"/>
            </a:br>
            <a:r>
              <a:rPr lang="en-GB" dirty="0"/>
              <a:t>Magnus Ahlkvist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79CE67-4244-46BC-9879-6A7DC4D30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Statistics, an unreliable friend</a:t>
            </a:r>
          </a:p>
        </p:txBody>
      </p:sp>
    </p:spTree>
    <p:extLst>
      <p:ext uri="{BB962C8B-B14F-4D97-AF65-F5344CB8AC3E}">
        <p14:creationId xmlns:p14="http://schemas.microsoft.com/office/powerpoint/2010/main" val="1160961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>
            <a:extLst>
              <a:ext uri="{FF2B5EF4-FFF2-40B4-BE49-F238E27FC236}">
                <a16:creationId xmlns:a16="http://schemas.microsoft.com/office/drawing/2014/main" id="{4B54807A-4D7E-49ED-817B-020A62F1C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Some</a:t>
            </a:r>
            <a:r>
              <a:rPr lang="sv-SE" dirty="0"/>
              <a:t> plan </a:t>
            </a:r>
            <a:r>
              <a:rPr lang="sv-SE" dirty="0" err="1"/>
              <a:t>characteristics</a:t>
            </a:r>
            <a:endParaRPr lang="sv-SE" dirty="0"/>
          </a:p>
        </p:txBody>
      </p:sp>
      <p:pic>
        <p:nvPicPr>
          <p:cNvPr id="4" name="Platshållare för innehåll 3">
            <a:extLst>
              <a:ext uri="{FF2B5EF4-FFF2-40B4-BE49-F238E27FC236}">
                <a16:creationId xmlns:a16="http://schemas.microsoft.com/office/drawing/2014/main" id="{A8ACA15F-E703-49DA-9042-57B14E250D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30781" y="2322623"/>
            <a:ext cx="3048425" cy="3296110"/>
          </a:xfrm>
          <a:prstGeom prst="rect">
            <a:avLst/>
          </a:prstGeom>
        </p:spPr>
      </p:pic>
      <p:pic>
        <p:nvPicPr>
          <p:cNvPr id="7" name="Platshållare för innehåll 6">
            <a:extLst>
              <a:ext uri="{FF2B5EF4-FFF2-40B4-BE49-F238E27FC236}">
                <a16:creationId xmlns:a16="http://schemas.microsoft.com/office/drawing/2014/main" id="{8D56BF16-34A1-43D4-88E1-CD4815BF2E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656692" y="2322623"/>
            <a:ext cx="8339142" cy="2531260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CE7272E4-352A-4105-A9F4-F162EA00B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143" y="1836780"/>
            <a:ext cx="4772691" cy="485843"/>
          </a:xfrm>
          <a:prstGeom prst="rect">
            <a:avLst/>
          </a:prstGeom>
        </p:spPr>
      </p:pic>
      <p:sp>
        <p:nvSpPr>
          <p:cNvPr id="9" name="textruta 8">
            <a:extLst>
              <a:ext uri="{FF2B5EF4-FFF2-40B4-BE49-F238E27FC236}">
                <a16:creationId xmlns:a16="http://schemas.microsoft.com/office/drawing/2014/main" id="{F8F6D32D-2386-4EC1-99DA-88C81C408104}"/>
              </a:ext>
            </a:extLst>
          </p:cNvPr>
          <p:cNvSpPr txBox="1"/>
          <p:nvPr/>
        </p:nvSpPr>
        <p:spPr>
          <a:xfrm>
            <a:off x="330781" y="1980054"/>
            <a:ext cx="3048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OK</a:t>
            </a:r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1EE4688A-C744-405A-BB64-5702489C2997}"/>
              </a:ext>
            </a:extLst>
          </p:cNvPr>
          <p:cNvSpPr txBox="1"/>
          <p:nvPr/>
        </p:nvSpPr>
        <p:spPr>
          <a:xfrm>
            <a:off x="3656692" y="1980054"/>
            <a:ext cx="3048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/>
              <a:t>Awful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167938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0005C4E-2082-4627-AEE1-E8B83359D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Statistics</a:t>
            </a:r>
            <a:r>
              <a:rPr lang="sv-SE" dirty="0"/>
              <a:t> (or lies) in SQL Server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BD42598-2675-4FF8-94CD-BA78F773C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Distribution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values</a:t>
            </a:r>
            <a:r>
              <a:rPr lang="sv-SE" dirty="0"/>
              <a:t> </a:t>
            </a:r>
            <a:r>
              <a:rPr lang="sv-SE" dirty="0" err="1"/>
              <a:t>within</a:t>
            </a:r>
            <a:r>
              <a:rPr lang="sv-SE" dirty="0"/>
              <a:t> an index or </a:t>
            </a:r>
            <a:r>
              <a:rPr lang="sv-SE" dirty="0" err="1"/>
              <a:t>statistics</a:t>
            </a:r>
            <a:r>
              <a:rPr lang="sv-SE" dirty="0"/>
              <a:t> </a:t>
            </a:r>
            <a:r>
              <a:rPr lang="sv-SE" dirty="0" err="1"/>
              <a:t>object</a:t>
            </a:r>
            <a:endParaRPr lang="sv-SE" dirty="0"/>
          </a:p>
          <a:p>
            <a:r>
              <a:rPr lang="sv-SE" dirty="0"/>
              <a:t>Histogram or </a:t>
            </a:r>
            <a:r>
              <a:rPr lang="sv-SE" dirty="0" err="1"/>
              <a:t>Density</a:t>
            </a:r>
            <a:r>
              <a:rPr lang="sv-SE" dirty="0"/>
              <a:t> </a:t>
            </a:r>
            <a:r>
              <a:rPr lang="sv-SE" dirty="0" err="1"/>
              <a:t>vector</a:t>
            </a:r>
            <a:endParaRPr lang="sv-SE" dirty="0"/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r>
              <a:rPr lang="sv-SE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8045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2D1C7B31-1DCC-4890-A9D7-00CE71457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Statistics</a:t>
            </a:r>
            <a:r>
              <a:rPr lang="sv-SE" dirty="0"/>
              <a:t> histogram</a:t>
            </a:r>
          </a:p>
        </p:txBody>
      </p:sp>
      <p:graphicFrame>
        <p:nvGraphicFramePr>
          <p:cNvPr id="7" name="Tabell 7">
            <a:extLst>
              <a:ext uri="{FF2B5EF4-FFF2-40B4-BE49-F238E27FC236}">
                <a16:creationId xmlns:a16="http://schemas.microsoft.com/office/drawing/2014/main" id="{5F322064-2FE7-4441-874A-91342A24D98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81368" y="1523844"/>
          <a:ext cx="11429260" cy="3380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5852">
                  <a:extLst>
                    <a:ext uri="{9D8B030D-6E8A-4147-A177-3AD203B41FA5}">
                      <a16:colId xmlns:a16="http://schemas.microsoft.com/office/drawing/2014/main" val="1128465952"/>
                    </a:ext>
                  </a:extLst>
                </a:gridCol>
                <a:gridCol w="2285852">
                  <a:extLst>
                    <a:ext uri="{9D8B030D-6E8A-4147-A177-3AD203B41FA5}">
                      <a16:colId xmlns:a16="http://schemas.microsoft.com/office/drawing/2014/main" val="1167298882"/>
                    </a:ext>
                  </a:extLst>
                </a:gridCol>
                <a:gridCol w="2285852">
                  <a:extLst>
                    <a:ext uri="{9D8B030D-6E8A-4147-A177-3AD203B41FA5}">
                      <a16:colId xmlns:a16="http://schemas.microsoft.com/office/drawing/2014/main" val="2008461237"/>
                    </a:ext>
                  </a:extLst>
                </a:gridCol>
                <a:gridCol w="2285852">
                  <a:extLst>
                    <a:ext uri="{9D8B030D-6E8A-4147-A177-3AD203B41FA5}">
                      <a16:colId xmlns:a16="http://schemas.microsoft.com/office/drawing/2014/main" val="3545740637"/>
                    </a:ext>
                  </a:extLst>
                </a:gridCol>
                <a:gridCol w="2285852">
                  <a:extLst>
                    <a:ext uri="{9D8B030D-6E8A-4147-A177-3AD203B41FA5}">
                      <a16:colId xmlns:a16="http://schemas.microsoft.com/office/drawing/2014/main" val="3684419405"/>
                    </a:ext>
                  </a:extLst>
                </a:gridCol>
              </a:tblGrid>
              <a:tr h="677389">
                <a:tc>
                  <a:txBody>
                    <a:bodyPr/>
                    <a:lstStyle/>
                    <a:p>
                      <a:r>
                        <a:rPr lang="sv-SE" sz="1900" dirty="0"/>
                        <a:t>RANGE_HI_KEY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sv-SE" sz="1900" dirty="0"/>
                        <a:t>RANGE_ROWS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sv-SE" sz="1900" dirty="0"/>
                        <a:t>EQ_ROWS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sv-SE" sz="1900" dirty="0"/>
                        <a:t>DISTINCT_RANGE_ROWS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sv-SE" sz="1900" dirty="0"/>
                        <a:t>AVG_RANGE_ROWS</a:t>
                      </a:r>
                    </a:p>
                  </a:txBody>
                  <a:tcPr marL="96770" marR="96770" marT="48385" marB="48385"/>
                </a:tc>
                <a:extLst>
                  <a:ext uri="{0D108BD9-81ED-4DB2-BD59-A6C34878D82A}">
                    <a16:rowId xmlns:a16="http://schemas.microsoft.com/office/drawing/2014/main" val="1937687347"/>
                  </a:ext>
                </a:extLst>
              </a:tr>
              <a:tr h="2419248">
                <a:tc>
                  <a:txBody>
                    <a:bodyPr/>
                    <a:lstStyle/>
                    <a:p>
                      <a:r>
                        <a:rPr lang="sv-SE" sz="1900" dirty="0" err="1"/>
                        <a:t>Upper</a:t>
                      </a:r>
                      <a:r>
                        <a:rPr lang="sv-SE" sz="1900" dirty="0"/>
                        <a:t> limit </a:t>
                      </a:r>
                      <a:r>
                        <a:rPr lang="sv-SE" sz="1900" dirty="0" err="1"/>
                        <a:t>of</a:t>
                      </a:r>
                      <a:r>
                        <a:rPr lang="sv-SE" sz="1900" dirty="0"/>
                        <a:t> a </a:t>
                      </a:r>
                      <a:r>
                        <a:rPr lang="sv-SE" sz="1900" dirty="0" err="1"/>
                        <a:t>bucket</a:t>
                      </a:r>
                      <a:r>
                        <a:rPr lang="sv-SE" sz="1900" dirty="0"/>
                        <a:t> (</a:t>
                      </a:r>
                      <a:r>
                        <a:rPr lang="sv-SE" sz="1900" dirty="0" err="1"/>
                        <a:t>sqlvariant</a:t>
                      </a:r>
                      <a:r>
                        <a:rPr lang="sv-SE" sz="1900" dirty="0"/>
                        <a:t>). A </a:t>
                      </a:r>
                      <a:r>
                        <a:rPr lang="sv-SE" sz="1900" dirty="0" err="1"/>
                        <a:t>distinct</a:t>
                      </a:r>
                      <a:r>
                        <a:rPr lang="sv-SE" sz="1900" dirty="0"/>
                        <a:t> </a:t>
                      </a:r>
                      <a:r>
                        <a:rPr lang="sv-SE" sz="1900" dirty="0" err="1"/>
                        <a:t>value</a:t>
                      </a:r>
                      <a:r>
                        <a:rPr lang="sv-SE" sz="1900" dirty="0"/>
                        <a:t> from the leading </a:t>
                      </a:r>
                      <a:r>
                        <a:rPr lang="sv-SE" sz="1900" dirty="0" err="1"/>
                        <a:t>column</a:t>
                      </a:r>
                      <a:r>
                        <a:rPr lang="sv-SE" sz="1900" dirty="0"/>
                        <a:t> in the index/</a:t>
                      </a:r>
                      <a:r>
                        <a:rPr lang="sv-SE" sz="1900" dirty="0" err="1"/>
                        <a:t>statistics</a:t>
                      </a:r>
                      <a:r>
                        <a:rPr lang="sv-SE" sz="1900" dirty="0"/>
                        <a:t> </a:t>
                      </a:r>
                      <a:r>
                        <a:rPr lang="sv-SE" sz="1900" dirty="0" err="1"/>
                        <a:t>object</a:t>
                      </a:r>
                      <a:r>
                        <a:rPr lang="sv-SE" sz="1900" dirty="0"/>
                        <a:t>.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sv-SE" sz="1900" dirty="0" err="1"/>
                        <a:t>Number</a:t>
                      </a:r>
                      <a:r>
                        <a:rPr lang="sv-SE" sz="1900" dirty="0"/>
                        <a:t> </a:t>
                      </a:r>
                      <a:r>
                        <a:rPr lang="sv-SE" sz="1900" dirty="0" err="1"/>
                        <a:t>of</a:t>
                      </a:r>
                      <a:r>
                        <a:rPr lang="sv-SE" sz="1900" dirty="0"/>
                        <a:t> </a:t>
                      </a:r>
                      <a:r>
                        <a:rPr lang="sv-SE" sz="1900" dirty="0" err="1"/>
                        <a:t>rows</a:t>
                      </a:r>
                      <a:r>
                        <a:rPr lang="sv-SE" sz="1900" dirty="0"/>
                        <a:t> in the </a:t>
                      </a:r>
                      <a:r>
                        <a:rPr lang="sv-SE" sz="1900" dirty="0" err="1"/>
                        <a:t>bucket</a:t>
                      </a:r>
                      <a:r>
                        <a:rPr lang="sv-SE" sz="1900" dirty="0"/>
                        <a:t>, between RANGE_HI_KEY and the </a:t>
                      </a:r>
                      <a:r>
                        <a:rPr lang="sv-SE" sz="1900" dirty="0" err="1"/>
                        <a:t>previous</a:t>
                      </a:r>
                      <a:r>
                        <a:rPr lang="sv-SE" sz="1900" dirty="0"/>
                        <a:t> RANGE_HI_KEY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sv-SE" sz="1900" dirty="0" err="1"/>
                        <a:t>Number</a:t>
                      </a:r>
                      <a:r>
                        <a:rPr lang="sv-SE" sz="1900" dirty="0"/>
                        <a:t> </a:t>
                      </a:r>
                      <a:r>
                        <a:rPr lang="sv-SE" sz="1900" dirty="0" err="1"/>
                        <a:t>of</a:t>
                      </a:r>
                      <a:r>
                        <a:rPr lang="sv-SE" sz="1900" dirty="0"/>
                        <a:t> </a:t>
                      </a:r>
                      <a:r>
                        <a:rPr lang="sv-SE" sz="1900" dirty="0" err="1"/>
                        <a:t>rows</a:t>
                      </a:r>
                      <a:r>
                        <a:rPr lang="sv-SE" sz="1900" dirty="0"/>
                        <a:t> in the </a:t>
                      </a:r>
                      <a:r>
                        <a:rPr lang="sv-SE" sz="1900" dirty="0" err="1"/>
                        <a:t>bucket</a:t>
                      </a:r>
                      <a:r>
                        <a:rPr lang="sv-SE" sz="1900" dirty="0"/>
                        <a:t> with </a:t>
                      </a:r>
                      <a:r>
                        <a:rPr lang="sv-SE" sz="1900" dirty="0" err="1"/>
                        <a:t>value</a:t>
                      </a:r>
                      <a:r>
                        <a:rPr lang="sv-SE" sz="1900" dirty="0"/>
                        <a:t> </a:t>
                      </a:r>
                      <a:r>
                        <a:rPr lang="sv-SE" sz="1900" dirty="0" err="1"/>
                        <a:t>exactly</a:t>
                      </a:r>
                      <a:r>
                        <a:rPr lang="sv-SE" sz="1900" dirty="0"/>
                        <a:t> RANGE_HI_KEY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sv-SE" sz="1900" dirty="0" err="1"/>
                        <a:t>Number</a:t>
                      </a:r>
                      <a:r>
                        <a:rPr lang="sv-SE" sz="1900" dirty="0"/>
                        <a:t> </a:t>
                      </a:r>
                      <a:r>
                        <a:rPr lang="sv-SE" sz="1900" dirty="0" err="1"/>
                        <a:t>of</a:t>
                      </a:r>
                      <a:r>
                        <a:rPr lang="sv-SE" sz="1900" dirty="0"/>
                        <a:t> </a:t>
                      </a:r>
                      <a:r>
                        <a:rPr lang="sv-SE" sz="1900" dirty="0" err="1"/>
                        <a:t>unique</a:t>
                      </a:r>
                      <a:r>
                        <a:rPr lang="sv-SE" sz="1900" dirty="0"/>
                        <a:t> </a:t>
                      </a:r>
                      <a:r>
                        <a:rPr lang="sv-SE" sz="1900" dirty="0" err="1"/>
                        <a:t>values</a:t>
                      </a:r>
                      <a:r>
                        <a:rPr lang="sv-SE" sz="1900" dirty="0"/>
                        <a:t> for the leading </a:t>
                      </a:r>
                      <a:r>
                        <a:rPr lang="sv-SE" sz="1900" dirty="0" err="1"/>
                        <a:t>column</a:t>
                      </a:r>
                      <a:r>
                        <a:rPr lang="sv-SE" sz="1900" dirty="0"/>
                        <a:t> </a:t>
                      </a:r>
                      <a:r>
                        <a:rPr lang="sv-SE" sz="1900" dirty="0" err="1"/>
                        <a:t>of</a:t>
                      </a:r>
                      <a:r>
                        <a:rPr lang="sv-SE" sz="1900" dirty="0"/>
                        <a:t> the index/</a:t>
                      </a:r>
                      <a:r>
                        <a:rPr lang="sv-SE" sz="1900" dirty="0" err="1"/>
                        <a:t>statistics</a:t>
                      </a:r>
                      <a:r>
                        <a:rPr lang="sv-SE" sz="1900" dirty="0"/>
                        <a:t> </a:t>
                      </a:r>
                      <a:r>
                        <a:rPr lang="sv-SE" sz="1900" dirty="0" err="1"/>
                        <a:t>object</a:t>
                      </a:r>
                      <a:r>
                        <a:rPr lang="sv-SE" sz="1900" dirty="0"/>
                        <a:t> in </a:t>
                      </a:r>
                      <a:r>
                        <a:rPr lang="sv-SE" sz="1900" dirty="0" err="1"/>
                        <a:t>range</a:t>
                      </a:r>
                      <a:r>
                        <a:rPr lang="sv-SE" sz="1900" dirty="0"/>
                        <a:t> between RANGE_HI_KEY and </a:t>
                      </a:r>
                      <a:r>
                        <a:rPr lang="sv-SE" sz="1900" dirty="0" err="1"/>
                        <a:t>previous</a:t>
                      </a:r>
                      <a:r>
                        <a:rPr lang="sv-SE" sz="1900" dirty="0"/>
                        <a:t> RANGE_HI_KEY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sv-SE" sz="1900" dirty="0" err="1"/>
                        <a:t>Average</a:t>
                      </a:r>
                      <a:r>
                        <a:rPr lang="sv-SE" sz="1900" dirty="0"/>
                        <a:t> </a:t>
                      </a:r>
                      <a:r>
                        <a:rPr lang="sv-SE" sz="1900" dirty="0" err="1"/>
                        <a:t>rows</a:t>
                      </a:r>
                      <a:r>
                        <a:rPr lang="sv-SE" sz="1900" dirty="0"/>
                        <a:t> per </a:t>
                      </a:r>
                      <a:r>
                        <a:rPr lang="sv-SE" sz="1900" dirty="0" err="1"/>
                        <a:t>distinct</a:t>
                      </a:r>
                      <a:r>
                        <a:rPr lang="sv-SE" sz="1900" dirty="0"/>
                        <a:t> </a:t>
                      </a:r>
                      <a:r>
                        <a:rPr lang="sv-SE" sz="1900" dirty="0" err="1"/>
                        <a:t>value</a:t>
                      </a:r>
                      <a:r>
                        <a:rPr lang="sv-SE" sz="1900" dirty="0"/>
                        <a:t> between RANGE_HI_KEY and </a:t>
                      </a:r>
                      <a:r>
                        <a:rPr lang="sv-SE" sz="1900" dirty="0" err="1"/>
                        <a:t>previous</a:t>
                      </a:r>
                      <a:r>
                        <a:rPr lang="sv-SE" sz="1900" dirty="0"/>
                        <a:t> RANGE_HI_KEY</a:t>
                      </a:r>
                    </a:p>
                  </a:txBody>
                  <a:tcPr marL="96770" marR="96770" marT="48385" marB="48385"/>
                </a:tc>
                <a:extLst>
                  <a:ext uri="{0D108BD9-81ED-4DB2-BD59-A6C34878D82A}">
                    <a16:rowId xmlns:a16="http://schemas.microsoft.com/office/drawing/2014/main" val="2174196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2552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19E3114-3B34-4DC6-9954-7932D53A5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Statistics</a:t>
            </a:r>
            <a:r>
              <a:rPr lang="sv-SE" dirty="0"/>
              <a:t> </a:t>
            </a:r>
            <a:r>
              <a:rPr lang="sv-SE" dirty="0" err="1"/>
              <a:t>density</a:t>
            </a:r>
            <a:r>
              <a:rPr lang="sv-SE" dirty="0"/>
              <a:t> </a:t>
            </a:r>
            <a:r>
              <a:rPr lang="sv-SE" dirty="0" err="1"/>
              <a:t>vector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5E5DAEB-E3E2-4AE6-A57C-F36BCBFB4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Density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leading </a:t>
            </a:r>
            <a:r>
              <a:rPr lang="sv-SE" dirty="0" err="1"/>
              <a:t>column</a:t>
            </a:r>
            <a:r>
              <a:rPr lang="sv-SE" dirty="0"/>
              <a:t>, </a:t>
            </a:r>
            <a:r>
              <a:rPr lang="sv-SE" dirty="0" err="1"/>
              <a:t>then</a:t>
            </a:r>
            <a:r>
              <a:rPr lang="sv-SE" dirty="0"/>
              <a:t> </a:t>
            </a:r>
            <a:r>
              <a:rPr lang="sv-SE" dirty="0" err="1"/>
              <a:t>two</a:t>
            </a:r>
            <a:r>
              <a:rPr lang="sv-SE" dirty="0"/>
              <a:t> leading </a:t>
            </a:r>
            <a:r>
              <a:rPr lang="sv-SE" dirty="0" err="1"/>
              <a:t>columns</a:t>
            </a:r>
            <a:r>
              <a:rPr lang="sv-SE" dirty="0"/>
              <a:t> in combination, </a:t>
            </a:r>
            <a:r>
              <a:rPr lang="sv-SE" dirty="0" err="1"/>
              <a:t>then</a:t>
            </a:r>
            <a:r>
              <a:rPr lang="sv-SE" dirty="0"/>
              <a:t> </a:t>
            </a:r>
            <a:r>
              <a:rPr lang="sv-SE" dirty="0" err="1"/>
              <a:t>three</a:t>
            </a:r>
            <a:r>
              <a:rPr lang="sv-SE" dirty="0"/>
              <a:t> leading </a:t>
            </a:r>
            <a:r>
              <a:rPr lang="sv-SE" dirty="0" err="1"/>
              <a:t>columns</a:t>
            </a:r>
            <a:r>
              <a:rPr lang="sv-SE" dirty="0"/>
              <a:t>…</a:t>
            </a:r>
          </a:p>
          <a:p>
            <a:r>
              <a:rPr lang="sv-SE" dirty="0" err="1"/>
              <a:t>Density</a:t>
            </a:r>
            <a:r>
              <a:rPr lang="sv-SE" dirty="0"/>
              <a:t> = 1 / </a:t>
            </a:r>
            <a:r>
              <a:rPr lang="sv-SE" dirty="0" err="1"/>
              <a:t>NoDistinctValues</a:t>
            </a:r>
            <a:endParaRPr lang="sv-SE" dirty="0"/>
          </a:p>
          <a:p>
            <a:r>
              <a:rPr lang="sv-SE" dirty="0"/>
              <a:t>Gender = </a:t>
            </a:r>
            <a:r>
              <a:rPr lang="sv-SE" dirty="0" err="1"/>
              <a:t>High</a:t>
            </a:r>
            <a:r>
              <a:rPr lang="sv-SE" dirty="0"/>
              <a:t> </a:t>
            </a:r>
            <a:r>
              <a:rPr lang="sv-SE" dirty="0" err="1"/>
              <a:t>density</a:t>
            </a:r>
            <a:r>
              <a:rPr lang="sv-SE" dirty="0"/>
              <a:t>, SSN = </a:t>
            </a:r>
            <a:r>
              <a:rPr lang="sv-SE" dirty="0" err="1"/>
              <a:t>Low</a:t>
            </a:r>
            <a:r>
              <a:rPr lang="sv-SE" dirty="0"/>
              <a:t> </a:t>
            </a:r>
            <a:r>
              <a:rPr lang="sv-SE" dirty="0" err="1"/>
              <a:t>density</a:t>
            </a:r>
            <a:endParaRPr lang="sv-SE" dirty="0"/>
          </a:p>
          <a:p>
            <a:r>
              <a:rPr lang="sv-SE" dirty="0" err="1"/>
              <a:t>Low</a:t>
            </a:r>
            <a:r>
              <a:rPr lang="sv-SE" dirty="0"/>
              <a:t> </a:t>
            </a:r>
            <a:r>
              <a:rPr lang="sv-SE" dirty="0" err="1"/>
              <a:t>Selectivity</a:t>
            </a:r>
            <a:r>
              <a:rPr lang="sv-SE" dirty="0"/>
              <a:t> = </a:t>
            </a:r>
            <a:r>
              <a:rPr lang="sv-SE" dirty="0" err="1"/>
              <a:t>High</a:t>
            </a:r>
            <a:r>
              <a:rPr lang="sv-SE" dirty="0"/>
              <a:t> </a:t>
            </a:r>
            <a:r>
              <a:rPr lang="sv-SE" dirty="0" err="1"/>
              <a:t>Density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30289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C3DAFDA-ACA1-4122-A7FA-128BCECE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Estimated</a:t>
            </a:r>
            <a:r>
              <a:rPr lang="sv-SE" dirty="0"/>
              <a:t> </a:t>
            </a:r>
            <a:r>
              <a:rPr lang="sv-SE" dirty="0" err="1"/>
              <a:t>number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rows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31495DE-1640-4404-AC8F-7555B8020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sv-SE" b="1" dirty="0"/>
              <a:t>With histogram</a:t>
            </a:r>
          </a:p>
          <a:p>
            <a:pPr lvl="1"/>
            <a:r>
              <a:rPr lang="sv-SE" dirty="0" err="1"/>
              <a:t>OrderDate</a:t>
            </a:r>
            <a:r>
              <a:rPr lang="sv-SE" dirty="0"/>
              <a:t> = 2016-08-24: 12496</a:t>
            </a:r>
          </a:p>
          <a:p>
            <a:pPr lvl="1"/>
            <a:r>
              <a:rPr lang="sv-SE" dirty="0" err="1"/>
              <a:t>OrderDate</a:t>
            </a:r>
            <a:r>
              <a:rPr lang="sv-SE" dirty="0"/>
              <a:t> = 2016-08-25: 0 (</a:t>
            </a:r>
            <a:r>
              <a:rPr lang="sv-SE" dirty="0" err="1"/>
              <a:t>Optimizer</a:t>
            </a:r>
            <a:r>
              <a:rPr lang="sv-SE" dirty="0"/>
              <a:t> </a:t>
            </a:r>
            <a:r>
              <a:rPr lang="sv-SE" dirty="0" err="1"/>
              <a:t>will</a:t>
            </a:r>
            <a:r>
              <a:rPr lang="sv-SE" dirty="0"/>
              <a:t> </a:t>
            </a:r>
            <a:r>
              <a:rPr lang="sv-SE" dirty="0" err="1"/>
              <a:t>estimate</a:t>
            </a:r>
            <a:r>
              <a:rPr lang="sv-SE" dirty="0"/>
              <a:t> 1)</a:t>
            </a:r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r>
              <a:rPr lang="sv-SE" b="1" dirty="0"/>
              <a:t>With </a:t>
            </a:r>
            <a:r>
              <a:rPr lang="sv-SE" b="1" dirty="0" err="1"/>
              <a:t>Density</a:t>
            </a:r>
            <a:r>
              <a:rPr lang="sv-SE" b="1" dirty="0"/>
              <a:t> </a:t>
            </a:r>
            <a:r>
              <a:rPr lang="sv-SE" b="1" dirty="0" err="1"/>
              <a:t>Vector</a:t>
            </a:r>
            <a:endParaRPr lang="sv-SE" b="1" dirty="0"/>
          </a:p>
          <a:p>
            <a:r>
              <a:rPr lang="sv-SE" dirty="0"/>
              <a:t>D = </a:t>
            </a:r>
            <a:r>
              <a:rPr lang="sv-SE" dirty="0" err="1"/>
              <a:t>Density</a:t>
            </a:r>
            <a:r>
              <a:rPr lang="sv-SE" dirty="0"/>
              <a:t> for </a:t>
            </a:r>
            <a:r>
              <a:rPr lang="sv-SE" dirty="0" err="1"/>
              <a:t>column</a:t>
            </a:r>
            <a:r>
              <a:rPr lang="sv-SE" dirty="0"/>
              <a:t>(s) </a:t>
            </a:r>
            <a:r>
              <a:rPr lang="sv-SE" dirty="0" err="1"/>
              <a:t>involved</a:t>
            </a:r>
            <a:r>
              <a:rPr lang="sv-SE" dirty="0"/>
              <a:t> in </a:t>
            </a:r>
            <a:r>
              <a:rPr lang="sv-SE" dirty="0" err="1"/>
              <a:t>equality</a:t>
            </a:r>
            <a:r>
              <a:rPr lang="sv-SE" dirty="0"/>
              <a:t> </a:t>
            </a:r>
            <a:r>
              <a:rPr lang="sv-SE" dirty="0" err="1"/>
              <a:t>predicate</a:t>
            </a:r>
            <a:r>
              <a:rPr lang="sv-SE" dirty="0"/>
              <a:t>. </a:t>
            </a:r>
          </a:p>
          <a:p>
            <a:pPr lvl="1"/>
            <a:r>
              <a:rPr lang="sv-SE" dirty="0" err="1"/>
              <a:t>Example</a:t>
            </a:r>
            <a:r>
              <a:rPr lang="sv-SE" dirty="0"/>
              <a:t>: </a:t>
            </a:r>
            <a:r>
              <a:rPr lang="sv-SE" dirty="0" err="1"/>
              <a:t>OrderDate</a:t>
            </a:r>
            <a:r>
              <a:rPr lang="sv-SE" dirty="0"/>
              <a:t> = 2020-08-25. </a:t>
            </a:r>
            <a:r>
              <a:rPr lang="sv-SE" dirty="0" err="1"/>
              <a:t>Density</a:t>
            </a:r>
            <a:r>
              <a:rPr lang="sv-SE" dirty="0"/>
              <a:t> for </a:t>
            </a:r>
            <a:r>
              <a:rPr lang="sv-SE" dirty="0" err="1"/>
              <a:t>OrderDate</a:t>
            </a:r>
            <a:r>
              <a:rPr lang="sv-SE" dirty="0"/>
              <a:t> = 0,004</a:t>
            </a:r>
          </a:p>
          <a:p>
            <a:r>
              <a:rPr lang="sv-SE" dirty="0"/>
              <a:t>RC = Total </a:t>
            </a:r>
            <a:r>
              <a:rPr lang="sv-SE" dirty="0" err="1"/>
              <a:t>number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rows</a:t>
            </a:r>
            <a:r>
              <a:rPr lang="sv-SE" dirty="0"/>
              <a:t> in the table</a:t>
            </a:r>
          </a:p>
          <a:p>
            <a:r>
              <a:rPr lang="sv-SE" dirty="0" err="1"/>
              <a:t>Estimated</a:t>
            </a:r>
            <a:r>
              <a:rPr lang="sv-SE" dirty="0"/>
              <a:t> </a:t>
            </a:r>
            <a:r>
              <a:rPr lang="sv-SE" dirty="0" err="1"/>
              <a:t>number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rows</a:t>
            </a:r>
            <a:r>
              <a:rPr lang="sv-SE" dirty="0"/>
              <a:t> for </a:t>
            </a:r>
            <a:r>
              <a:rPr lang="sv-SE" dirty="0" err="1"/>
              <a:t>equality</a:t>
            </a:r>
            <a:r>
              <a:rPr lang="sv-SE" dirty="0"/>
              <a:t> </a:t>
            </a:r>
            <a:r>
              <a:rPr lang="sv-SE" dirty="0" err="1"/>
              <a:t>predicate</a:t>
            </a:r>
            <a:r>
              <a:rPr lang="sv-SE" dirty="0"/>
              <a:t>: D * RC</a:t>
            </a:r>
          </a:p>
          <a:p>
            <a:r>
              <a:rPr lang="sv-SE" dirty="0"/>
              <a:t>2020-08-24: 0,004 x 3 124 374 = 12497</a:t>
            </a:r>
          </a:p>
          <a:p>
            <a:r>
              <a:rPr lang="sv-SE" dirty="0"/>
              <a:t>2020-08-25: 0,004 x 3 124 374 = 12497</a:t>
            </a:r>
          </a:p>
          <a:p>
            <a:r>
              <a:rPr lang="sv-SE" dirty="0"/>
              <a:t>Then </a:t>
            </a:r>
            <a:r>
              <a:rPr lang="sv-SE" dirty="0" err="1"/>
              <a:t>came</a:t>
            </a:r>
            <a:r>
              <a:rPr lang="sv-SE" dirty="0"/>
              <a:t> New </a:t>
            </a:r>
            <a:r>
              <a:rPr lang="sv-SE" dirty="0" err="1"/>
              <a:t>Cardinality</a:t>
            </a:r>
            <a:r>
              <a:rPr lang="sv-SE" dirty="0"/>
              <a:t> </a:t>
            </a:r>
            <a:r>
              <a:rPr lang="sv-SE" dirty="0" err="1"/>
              <a:t>Estimation</a:t>
            </a:r>
            <a:r>
              <a:rPr lang="sv-SE" dirty="0"/>
              <a:t>. More on that later…</a:t>
            </a:r>
          </a:p>
        </p:txBody>
      </p:sp>
    </p:spTree>
    <p:extLst>
      <p:ext uri="{BB962C8B-B14F-4D97-AF65-F5344CB8AC3E}">
        <p14:creationId xmlns:p14="http://schemas.microsoft.com/office/powerpoint/2010/main" val="1883309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D47827A-DD6C-49BB-AF64-42F14CE85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Ascending</a:t>
            </a:r>
            <a:r>
              <a:rPr lang="sv-SE" dirty="0"/>
              <a:t> </a:t>
            </a:r>
            <a:r>
              <a:rPr lang="sv-SE" dirty="0" err="1"/>
              <a:t>Key</a:t>
            </a:r>
            <a:r>
              <a:rPr lang="sv-SE" dirty="0"/>
              <a:t> Problem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C95A51E3-8B67-40B8-8F94-C3A3B8A5D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Can</a:t>
            </a:r>
            <a:r>
              <a:rPr lang="sv-SE" dirty="0"/>
              <a:t> </a:t>
            </a:r>
            <a:r>
              <a:rPr lang="sv-SE" dirty="0" err="1"/>
              <a:t>also</a:t>
            </a:r>
            <a:r>
              <a:rPr lang="sv-SE" dirty="0"/>
              <a:t> be </a:t>
            </a:r>
            <a:r>
              <a:rPr lang="sv-SE" dirty="0" err="1"/>
              <a:t>missing</a:t>
            </a:r>
            <a:r>
              <a:rPr lang="sv-SE" dirty="0"/>
              <a:t> key-in-the-</a:t>
            </a:r>
            <a:r>
              <a:rPr lang="sv-SE" dirty="0" err="1"/>
              <a:t>middle</a:t>
            </a:r>
            <a:r>
              <a:rPr lang="sv-SE" dirty="0"/>
              <a:t> problem</a:t>
            </a:r>
          </a:p>
          <a:p>
            <a:endParaRPr lang="sv-SE" dirty="0"/>
          </a:p>
          <a:p>
            <a:r>
              <a:rPr lang="sv-SE" dirty="0" err="1"/>
              <a:t>Can</a:t>
            </a:r>
            <a:r>
              <a:rPr lang="sv-SE" dirty="0"/>
              <a:t> </a:t>
            </a:r>
            <a:r>
              <a:rPr lang="sv-SE" dirty="0" err="1"/>
              <a:t>also</a:t>
            </a:r>
            <a:r>
              <a:rPr lang="sv-SE" dirty="0"/>
              <a:t> be bad </a:t>
            </a:r>
            <a:r>
              <a:rPr lang="sv-SE" dirty="0" err="1"/>
              <a:t>estimates</a:t>
            </a:r>
            <a:r>
              <a:rPr lang="sv-SE" dirty="0"/>
              <a:t> even with </a:t>
            </a:r>
            <a:r>
              <a:rPr lang="sv-SE" dirty="0" err="1"/>
              <a:t>perfect</a:t>
            </a:r>
            <a:r>
              <a:rPr lang="sv-SE" dirty="0"/>
              <a:t> </a:t>
            </a:r>
            <a:r>
              <a:rPr lang="sv-SE" dirty="0" err="1"/>
              <a:t>statistics</a:t>
            </a:r>
            <a:r>
              <a:rPr lang="sv-SE" dirty="0"/>
              <a:t> </a:t>
            </a:r>
            <a:r>
              <a:rPr lang="sv-SE" dirty="0">
                <a:sym typeface="Wingdings" panose="05000000000000000000" pitchFamily="2" charset="2"/>
              </a:rPr>
              <a:t></a:t>
            </a:r>
          </a:p>
          <a:p>
            <a:endParaRPr lang="sv-SE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33022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8EEFA33C-3E1B-456D-BB12-9F9A9AEE7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Ok Magnus. </a:t>
            </a:r>
            <a:r>
              <a:rPr lang="sv-SE" dirty="0" err="1"/>
              <a:t>It’s</a:t>
            </a:r>
            <a:r>
              <a:rPr lang="sv-SE" dirty="0"/>
              <a:t> broken. </a:t>
            </a:r>
            <a:r>
              <a:rPr lang="sv-SE" dirty="0" err="1"/>
              <a:t>Can</a:t>
            </a:r>
            <a:r>
              <a:rPr lang="sv-SE" dirty="0"/>
              <a:t> </a:t>
            </a:r>
            <a:r>
              <a:rPr lang="sv-SE" dirty="0" err="1"/>
              <a:t>we</a:t>
            </a:r>
            <a:r>
              <a:rPr lang="sv-SE" dirty="0"/>
              <a:t> fix it?</a:t>
            </a:r>
          </a:p>
        </p:txBody>
      </p:sp>
    </p:spTree>
    <p:extLst>
      <p:ext uri="{BB962C8B-B14F-4D97-AF65-F5344CB8AC3E}">
        <p14:creationId xmlns:p14="http://schemas.microsoft.com/office/powerpoint/2010/main" val="131194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D47827A-DD6C-49BB-AF64-42F14CE85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Other</a:t>
            </a:r>
            <a:r>
              <a:rPr lang="sv-SE" dirty="0"/>
              <a:t> </a:t>
            </a:r>
            <a:r>
              <a:rPr lang="sv-SE" dirty="0" err="1"/>
              <a:t>causes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bad </a:t>
            </a:r>
            <a:r>
              <a:rPr lang="sv-SE" dirty="0" err="1"/>
              <a:t>guessing</a:t>
            </a:r>
            <a:r>
              <a:rPr lang="sv-SE" dirty="0"/>
              <a:t> on </a:t>
            </a:r>
            <a:r>
              <a:rPr lang="sv-SE" dirty="0" err="1"/>
              <a:t>Optimizer</a:t>
            </a:r>
            <a:r>
              <a:rPr lang="sv-SE" dirty="0"/>
              <a:t> part 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C95A51E3-8B67-40B8-8F94-C3A3B8A5D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Statistics</a:t>
            </a:r>
            <a:r>
              <a:rPr lang="sv-SE" dirty="0"/>
              <a:t> </a:t>
            </a:r>
            <a:r>
              <a:rPr lang="sv-SE" dirty="0" err="1"/>
              <a:t>updated</a:t>
            </a:r>
            <a:r>
              <a:rPr lang="sv-SE" dirty="0"/>
              <a:t> with </a:t>
            </a:r>
            <a:r>
              <a:rPr lang="sv-SE" dirty="0" err="1"/>
              <a:t>low</a:t>
            </a:r>
            <a:r>
              <a:rPr lang="sv-SE" dirty="0"/>
              <a:t> </a:t>
            </a:r>
            <a:r>
              <a:rPr lang="sv-SE" dirty="0" err="1"/>
              <a:t>sample</a:t>
            </a:r>
            <a:r>
              <a:rPr lang="sv-SE" dirty="0"/>
              <a:t> rate and </a:t>
            </a:r>
            <a:r>
              <a:rPr lang="sv-SE" dirty="0" err="1"/>
              <a:t>skewed</a:t>
            </a:r>
            <a:r>
              <a:rPr lang="sv-SE" dirty="0"/>
              <a:t> data</a:t>
            </a:r>
          </a:p>
          <a:p>
            <a:r>
              <a:rPr lang="sv-SE" dirty="0"/>
              <a:t>Bad </a:t>
            </a:r>
            <a:r>
              <a:rPr lang="sv-SE" dirty="0" err="1"/>
              <a:t>cardinality</a:t>
            </a:r>
            <a:r>
              <a:rPr lang="sv-SE" dirty="0"/>
              <a:t> </a:t>
            </a:r>
            <a:r>
              <a:rPr lang="sv-SE" dirty="0" err="1"/>
              <a:t>estimation</a:t>
            </a:r>
            <a:r>
              <a:rPr lang="sv-SE" dirty="0"/>
              <a:t> </a:t>
            </a:r>
            <a:r>
              <a:rPr lang="sv-SE" dirty="0" err="1"/>
              <a:t>due</a:t>
            </a:r>
            <a:r>
              <a:rPr lang="sv-SE" dirty="0"/>
              <a:t> to </a:t>
            </a:r>
            <a:r>
              <a:rPr lang="sv-SE" dirty="0" err="1"/>
              <a:t>complex</a:t>
            </a:r>
            <a:r>
              <a:rPr lang="sv-SE" dirty="0"/>
              <a:t> </a:t>
            </a:r>
            <a:r>
              <a:rPr lang="sv-SE" dirty="0" err="1"/>
              <a:t>predicate</a:t>
            </a:r>
            <a:r>
              <a:rPr lang="sv-SE" dirty="0"/>
              <a:t> and </a:t>
            </a:r>
            <a:r>
              <a:rPr lang="sv-SE" dirty="0" err="1"/>
              <a:t>join</a:t>
            </a:r>
            <a:r>
              <a:rPr lang="sv-SE" dirty="0"/>
              <a:t> </a:t>
            </a:r>
            <a:r>
              <a:rPr lang="sv-SE" dirty="0" err="1"/>
              <a:t>logic</a:t>
            </a:r>
            <a:endParaRPr lang="sv-SE" dirty="0"/>
          </a:p>
          <a:p>
            <a:r>
              <a:rPr lang="sv-SE" dirty="0"/>
              <a:t>SQL 2014 and later </a:t>
            </a:r>
            <a:r>
              <a:rPr lang="sv-SE" dirty="0" err="1"/>
              <a:t>addresses</a:t>
            </a:r>
            <a:r>
              <a:rPr lang="sv-SE" dirty="0"/>
              <a:t> </a:t>
            </a:r>
            <a:r>
              <a:rPr lang="sv-SE" dirty="0" err="1"/>
              <a:t>Ascending</a:t>
            </a:r>
            <a:r>
              <a:rPr lang="sv-SE" dirty="0"/>
              <a:t> Key (with </a:t>
            </a:r>
            <a:r>
              <a:rPr lang="sv-SE" dirty="0" err="1"/>
              <a:t>varying</a:t>
            </a:r>
            <a:r>
              <a:rPr lang="sv-SE" dirty="0"/>
              <a:t> </a:t>
            </a:r>
            <a:r>
              <a:rPr lang="sv-SE" dirty="0" err="1"/>
              <a:t>success</a:t>
            </a:r>
            <a:r>
              <a:rPr lang="sv-SE" dirty="0"/>
              <a:t>)</a:t>
            </a:r>
          </a:p>
          <a:p>
            <a:pPr lvl="1"/>
            <a:r>
              <a:rPr lang="sv-SE" dirty="0"/>
              <a:t>But </a:t>
            </a:r>
            <a:r>
              <a:rPr lang="sv-SE" dirty="0" err="1"/>
              <a:t>introduce</a:t>
            </a:r>
            <a:r>
              <a:rPr lang="sv-SE" dirty="0"/>
              <a:t> a new </a:t>
            </a:r>
            <a:r>
              <a:rPr lang="sv-SE" dirty="0" err="1"/>
              <a:t>cardinality</a:t>
            </a:r>
            <a:r>
              <a:rPr lang="sv-SE" dirty="0"/>
              <a:t> </a:t>
            </a:r>
            <a:r>
              <a:rPr lang="sv-SE" dirty="0" err="1"/>
              <a:t>estimator</a:t>
            </a:r>
            <a:endParaRPr lang="sv-SE" dirty="0"/>
          </a:p>
          <a:p>
            <a:r>
              <a:rPr lang="sv-SE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93071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868B8B1-DAF6-4E82-8026-F6113FAB0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SQL Server 2014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A10D47B-B8A7-40DB-8008-F9D7A7E99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v-SE" dirty="0" err="1"/>
              <a:t>Ascending</a:t>
            </a:r>
            <a:r>
              <a:rPr lang="sv-SE" dirty="0"/>
              <a:t> Key problem, kind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fixed</a:t>
            </a:r>
            <a:r>
              <a:rPr lang="sv-SE" dirty="0"/>
              <a:t>. Use </a:t>
            </a:r>
            <a:r>
              <a:rPr lang="sv-SE" dirty="0" err="1"/>
              <a:t>Density</a:t>
            </a:r>
            <a:r>
              <a:rPr lang="sv-SE" dirty="0"/>
              <a:t> </a:t>
            </a:r>
            <a:r>
              <a:rPr lang="sv-SE" dirty="0" err="1"/>
              <a:t>Vector</a:t>
            </a:r>
            <a:r>
              <a:rPr lang="sv-SE" dirty="0"/>
              <a:t> when </a:t>
            </a:r>
            <a:r>
              <a:rPr lang="sv-SE" dirty="0" err="1"/>
              <a:t>value</a:t>
            </a:r>
            <a:r>
              <a:rPr lang="sv-SE" dirty="0"/>
              <a:t> is </a:t>
            </a:r>
            <a:r>
              <a:rPr lang="sv-SE" dirty="0" err="1"/>
              <a:t>outside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statistics</a:t>
            </a:r>
            <a:r>
              <a:rPr lang="sv-SE" dirty="0"/>
              <a:t> Histogram. </a:t>
            </a:r>
            <a:r>
              <a:rPr lang="sv-SE" dirty="0" err="1"/>
              <a:t>Sometimes</a:t>
            </a:r>
            <a:r>
              <a:rPr lang="sv-SE" dirty="0"/>
              <a:t>. And </a:t>
            </a:r>
            <a:r>
              <a:rPr lang="sv-SE" dirty="0" err="1"/>
              <a:t>sometimes</a:t>
            </a:r>
            <a:r>
              <a:rPr lang="sv-SE" dirty="0"/>
              <a:t> use SQRT(</a:t>
            </a:r>
            <a:r>
              <a:rPr lang="sv-SE" dirty="0" err="1"/>
              <a:t>Rowcount</a:t>
            </a:r>
            <a:r>
              <a:rPr lang="sv-SE" dirty="0"/>
              <a:t>). </a:t>
            </a:r>
            <a:r>
              <a:rPr lang="sv-SE" dirty="0" err="1"/>
              <a:t>Very</a:t>
            </a:r>
            <a:r>
              <a:rPr lang="sv-SE" dirty="0"/>
              <a:t> </a:t>
            </a:r>
            <a:r>
              <a:rPr lang="sv-SE" dirty="0" err="1"/>
              <a:t>confusing</a:t>
            </a:r>
            <a:r>
              <a:rPr lang="sv-SE" dirty="0"/>
              <a:t>.</a:t>
            </a:r>
          </a:p>
          <a:p>
            <a:r>
              <a:rPr lang="sv-SE" dirty="0"/>
              <a:t>New </a:t>
            </a:r>
            <a:r>
              <a:rPr lang="sv-SE" dirty="0" err="1"/>
              <a:t>Cardinality</a:t>
            </a:r>
            <a:r>
              <a:rPr lang="sv-SE" dirty="0"/>
              <a:t> </a:t>
            </a:r>
            <a:r>
              <a:rPr lang="sv-SE" dirty="0" err="1"/>
              <a:t>Estimation</a:t>
            </a:r>
            <a:endParaRPr lang="sv-SE" dirty="0"/>
          </a:p>
          <a:p>
            <a:pPr lvl="1"/>
            <a:r>
              <a:rPr lang="sv-SE" dirty="0" err="1"/>
              <a:t>Assume</a:t>
            </a:r>
            <a:r>
              <a:rPr lang="sv-SE" dirty="0"/>
              <a:t> </a:t>
            </a:r>
            <a:r>
              <a:rPr lang="sv-SE" dirty="0" err="1"/>
              <a:t>columns</a:t>
            </a:r>
            <a:r>
              <a:rPr lang="sv-SE" dirty="0"/>
              <a:t> in the same table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related</a:t>
            </a:r>
            <a:r>
              <a:rPr lang="sv-SE" dirty="0"/>
              <a:t> (</a:t>
            </a:r>
            <a:r>
              <a:rPr lang="sv-SE" dirty="0" err="1"/>
              <a:t>BrandName</a:t>
            </a:r>
            <a:r>
              <a:rPr lang="sv-SE" dirty="0"/>
              <a:t> </a:t>
            </a:r>
            <a:r>
              <a:rPr lang="sv-SE" dirty="0" err="1"/>
              <a:t>related</a:t>
            </a:r>
            <a:r>
              <a:rPr lang="sv-SE" dirty="0"/>
              <a:t> to </a:t>
            </a:r>
            <a:r>
              <a:rPr lang="sv-SE" dirty="0" err="1"/>
              <a:t>ModelName</a:t>
            </a:r>
            <a:r>
              <a:rPr lang="sv-SE" dirty="0"/>
              <a:t> and Color)</a:t>
            </a:r>
          </a:p>
          <a:p>
            <a:pPr lvl="1"/>
            <a:r>
              <a:rPr lang="sv-SE" dirty="0" err="1"/>
              <a:t>Assume</a:t>
            </a:r>
            <a:r>
              <a:rPr lang="sv-SE" dirty="0"/>
              <a:t> non-</a:t>
            </a:r>
            <a:r>
              <a:rPr lang="sv-SE" dirty="0" err="1"/>
              <a:t>join</a:t>
            </a:r>
            <a:r>
              <a:rPr lang="sv-SE" dirty="0"/>
              <a:t> </a:t>
            </a:r>
            <a:r>
              <a:rPr lang="sv-SE" dirty="0" err="1"/>
              <a:t>predicates</a:t>
            </a:r>
            <a:r>
              <a:rPr lang="sv-SE" dirty="0"/>
              <a:t> in different </a:t>
            </a:r>
            <a:r>
              <a:rPr lang="sv-SE" dirty="0" err="1"/>
              <a:t>tables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NOT </a:t>
            </a:r>
            <a:r>
              <a:rPr lang="sv-SE" dirty="0" err="1"/>
              <a:t>related</a:t>
            </a:r>
            <a:r>
              <a:rPr lang="sv-SE" dirty="0"/>
              <a:t>.</a:t>
            </a:r>
          </a:p>
          <a:p>
            <a:r>
              <a:rPr lang="sv-SE" dirty="0"/>
              <a:t>Same Auto </a:t>
            </a:r>
            <a:r>
              <a:rPr lang="sv-SE" dirty="0" err="1"/>
              <a:t>Update</a:t>
            </a:r>
            <a:r>
              <a:rPr lang="sv-SE" dirty="0"/>
              <a:t> Stats as ”</a:t>
            </a:r>
            <a:r>
              <a:rPr lang="sv-SE" dirty="0" err="1"/>
              <a:t>always</a:t>
            </a:r>
            <a:r>
              <a:rPr lang="sv-SE" dirty="0"/>
              <a:t>”:</a:t>
            </a:r>
          </a:p>
          <a:p>
            <a:pPr lvl="1"/>
            <a:r>
              <a:rPr lang="sv-SE" dirty="0"/>
              <a:t>20%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rows</a:t>
            </a:r>
            <a:r>
              <a:rPr lang="sv-SE" dirty="0"/>
              <a:t> </a:t>
            </a:r>
            <a:r>
              <a:rPr lang="sv-SE" dirty="0" err="1"/>
              <a:t>have</a:t>
            </a:r>
            <a:r>
              <a:rPr lang="sv-SE" dirty="0"/>
              <a:t> been </a:t>
            </a:r>
            <a:r>
              <a:rPr lang="sv-SE" dirty="0" err="1"/>
              <a:t>changed</a:t>
            </a:r>
            <a:r>
              <a:rPr lang="sv-SE" dirty="0"/>
              <a:t> (</a:t>
            </a:r>
            <a:r>
              <a:rPr lang="sv-SE" dirty="0" err="1"/>
              <a:t>inserted</a:t>
            </a:r>
            <a:r>
              <a:rPr lang="sv-SE" dirty="0"/>
              <a:t>, </a:t>
            </a:r>
            <a:r>
              <a:rPr lang="sv-SE" dirty="0" err="1"/>
              <a:t>updated</a:t>
            </a:r>
            <a:r>
              <a:rPr lang="sv-SE" dirty="0"/>
              <a:t> or </a:t>
            </a:r>
            <a:r>
              <a:rPr lang="sv-SE" dirty="0" err="1"/>
              <a:t>deleted</a:t>
            </a:r>
            <a:r>
              <a:rPr lang="sv-SE" dirty="0"/>
              <a:t>)</a:t>
            </a:r>
          </a:p>
          <a:p>
            <a:pPr lvl="1"/>
            <a:r>
              <a:rPr lang="sv-SE" dirty="0"/>
              <a:t>For our 5 million </a:t>
            </a:r>
            <a:r>
              <a:rPr lang="sv-SE" dirty="0" err="1"/>
              <a:t>row</a:t>
            </a:r>
            <a:r>
              <a:rPr lang="sv-SE" dirty="0"/>
              <a:t> table, that </a:t>
            </a:r>
            <a:r>
              <a:rPr lang="sv-SE" dirty="0" err="1"/>
              <a:t>means</a:t>
            </a:r>
            <a:r>
              <a:rPr lang="sv-SE" dirty="0"/>
              <a:t> 1 million </a:t>
            </a:r>
            <a:r>
              <a:rPr lang="sv-SE" dirty="0" err="1"/>
              <a:t>rows</a:t>
            </a:r>
            <a:endParaRPr lang="sv-SE" dirty="0"/>
          </a:p>
          <a:p>
            <a:pPr lvl="1"/>
            <a:r>
              <a:rPr lang="sv-SE" dirty="0" err="1"/>
              <a:t>Traceflag</a:t>
            </a:r>
            <a:r>
              <a:rPr lang="sv-SE" dirty="0"/>
              <a:t> 2371 </a:t>
            </a:r>
            <a:r>
              <a:rPr lang="sv-SE" dirty="0" err="1"/>
              <a:t>changes</a:t>
            </a:r>
            <a:r>
              <a:rPr lang="sv-SE" dirty="0"/>
              <a:t> </a:t>
            </a:r>
            <a:r>
              <a:rPr lang="sv-SE" dirty="0" err="1"/>
              <a:t>behaviour</a:t>
            </a:r>
            <a:endParaRPr lang="sv-SE" dirty="0"/>
          </a:p>
          <a:p>
            <a:pPr marL="0" indent="0">
              <a:buNone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398550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E660EA4-58DB-4A2F-AC5B-3B525BDF5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SQL Server 2016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6CC7AF3-9FF3-4AC7-B14E-3BDC21F93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60123"/>
            <a:ext cx="8596668" cy="2468560"/>
          </a:xfrm>
        </p:spPr>
        <p:txBody>
          <a:bodyPr>
            <a:normAutofit fontScale="77500" lnSpcReduction="20000"/>
          </a:bodyPr>
          <a:lstStyle/>
          <a:p>
            <a:r>
              <a:rPr lang="sv-SE" dirty="0"/>
              <a:t>Same </a:t>
            </a:r>
            <a:r>
              <a:rPr lang="sv-SE" dirty="0" err="1"/>
              <a:t>cardinality</a:t>
            </a:r>
            <a:r>
              <a:rPr lang="sv-SE" dirty="0"/>
              <a:t> </a:t>
            </a:r>
            <a:r>
              <a:rPr lang="sv-SE" dirty="0" err="1"/>
              <a:t>estimation</a:t>
            </a:r>
            <a:r>
              <a:rPr lang="sv-SE" dirty="0"/>
              <a:t> as SQL Server 2014</a:t>
            </a:r>
          </a:p>
          <a:p>
            <a:r>
              <a:rPr lang="sv-SE" dirty="0"/>
              <a:t>Auto </a:t>
            </a:r>
            <a:r>
              <a:rPr lang="sv-SE" dirty="0" err="1"/>
              <a:t>Update</a:t>
            </a:r>
            <a:r>
              <a:rPr lang="sv-SE" dirty="0"/>
              <a:t> Stats </a:t>
            </a:r>
            <a:r>
              <a:rPr lang="sv-SE" dirty="0" err="1"/>
              <a:t>percent</a:t>
            </a:r>
            <a:r>
              <a:rPr lang="sv-SE" dirty="0"/>
              <a:t> </a:t>
            </a:r>
            <a:r>
              <a:rPr lang="sv-SE" dirty="0" err="1"/>
              <a:t>threshold</a:t>
            </a:r>
            <a:r>
              <a:rPr lang="sv-SE" dirty="0"/>
              <a:t> gets </a:t>
            </a:r>
            <a:r>
              <a:rPr lang="sv-SE" dirty="0" err="1"/>
              <a:t>lower</a:t>
            </a:r>
            <a:r>
              <a:rPr lang="sv-SE" dirty="0"/>
              <a:t> as the table </a:t>
            </a:r>
            <a:r>
              <a:rPr lang="sv-SE" dirty="0" err="1"/>
              <a:t>grows</a:t>
            </a:r>
            <a:r>
              <a:rPr lang="sv-SE" dirty="0"/>
              <a:t> </a:t>
            </a:r>
            <a:r>
              <a:rPr lang="sv-SE" dirty="0" err="1"/>
              <a:t>bigger</a:t>
            </a:r>
            <a:endParaRPr lang="sv-SE" dirty="0"/>
          </a:p>
          <a:p>
            <a:pPr lvl="1"/>
            <a:r>
              <a:rPr lang="sv-SE" dirty="0"/>
              <a:t>Up to 25k </a:t>
            </a:r>
            <a:r>
              <a:rPr lang="sv-SE" dirty="0" err="1"/>
              <a:t>rows</a:t>
            </a:r>
            <a:r>
              <a:rPr lang="sv-SE" dirty="0"/>
              <a:t>, 20% </a:t>
            </a:r>
            <a:r>
              <a:rPr lang="sv-SE" dirty="0" err="1"/>
              <a:t>threshold</a:t>
            </a:r>
            <a:r>
              <a:rPr lang="sv-SE" dirty="0"/>
              <a:t> is used</a:t>
            </a:r>
          </a:p>
          <a:p>
            <a:pPr lvl="1"/>
            <a:r>
              <a:rPr lang="sv-SE" dirty="0"/>
              <a:t>With more than 25k </a:t>
            </a:r>
            <a:r>
              <a:rPr lang="sv-SE" dirty="0" err="1"/>
              <a:t>rows</a:t>
            </a:r>
            <a:r>
              <a:rPr lang="sv-SE" dirty="0"/>
              <a:t>, </a:t>
            </a:r>
            <a:r>
              <a:rPr lang="sv-SE" dirty="0" err="1"/>
              <a:t>threshold</a:t>
            </a:r>
            <a:r>
              <a:rPr lang="sv-SE" dirty="0"/>
              <a:t> is </a:t>
            </a:r>
            <a:r>
              <a:rPr lang="sv-SE" dirty="0" err="1"/>
              <a:t>dynamically</a:t>
            </a:r>
            <a:r>
              <a:rPr lang="sv-SE" dirty="0"/>
              <a:t> </a:t>
            </a:r>
            <a:r>
              <a:rPr lang="sv-SE" dirty="0" err="1"/>
              <a:t>decreased</a:t>
            </a:r>
            <a:r>
              <a:rPr lang="sv-SE" dirty="0"/>
              <a:t> in relation to </a:t>
            </a:r>
            <a:r>
              <a:rPr lang="sv-SE" dirty="0" err="1"/>
              <a:t>rowcount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table.</a:t>
            </a:r>
          </a:p>
          <a:p>
            <a:pPr marL="0" indent="0">
              <a:buNone/>
            </a:pPr>
            <a:r>
              <a:rPr lang="sv-SE" b="0" i="0" u="none" strike="noStrike" dirty="0">
                <a:solidFill>
                  <a:srgbClr val="336DC2"/>
                </a:solidFill>
                <a:effectLst/>
                <a:latin typeface="Roboto" panose="02000000000000000000" pitchFamily="2" charset="0"/>
                <a:hlinkClick r:id="rId2"/>
              </a:rPr>
              <a:t>https://blogs.msdn.microsoft.com/saponsqlserver/2011/09/07/changes-to-automatic-update-statistics-in-sql-server-traceflag-2371/</a:t>
            </a:r>
            <a:endParaRPr lang="sv-SE" b="0" i="0" u="none" strike="noStrike" dirty="0">
              <a:solidFill>
                <a:srgbClr val="336DC2"/>
              </a:solidFill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B53DE1-CA9B-4FF8-9393-E43ED08520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29" r="2659" b="3289"/>
          <a:stretch/>
        </p:blipFill>
        <p:spPr bwMode="auto">
          <a:xfrm>
            <a:off x="677333" y="3928683"/>
            <a:ext cx="6804695" cy="271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Pennanteckning 3">
                <a:extLst>
                  <a:ext uri="{FF2B5EF4-FFF2-40B4-BE49-F238E27FC236}">
                    <a16:creationId xmlns:a16="http://schemas.microsoft.com/office/drawing/2014/main" id="{9EC537C6-C69E-410F-B5AB-782CD5EA6869}"/>
                  </a:ext>
                </a:extLst>
              </p14:cNvPr>
              <p14:cNvContentPartPr/>
              <p14:nvPr/>
            </p14:nvContentPartPr>
            <p14:xfrm>
              <a:off x="5771400" y="5256531"/>
              <a:ext cx="10800" cy="891813"/>
            </p14:xfrm>
          </p:contentPart>
        </mc:Choice>
        <mc:Fallback xmlns="">
          <p:pic>
            <p:nvPicPr>
              <p:cNvPr id="4" name="Pennanteckning 3">
                <a:extLst>
                  <a:ext uri="{FF2B5EF4-FFF2-40B4-BE49-F238E27FC236}">
                    <a16:creationId xmlns:a16="http://schemas.microsoft.com/office/drawing/2014/main" id="{9EC537C6-C69E-410F-B5AB-782CD5EA686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17400" y="5148476"/>
                <a:ext cx="118440" cy="11075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Pennanteckning 5">
                <a:extLst>
                  <a:ext uri="{FF2B5EF4-FFF2-40B4-BE49-F238E27FC236}">
                    <a16:creationId xmlns:a16="http://schemas.microsoft.com/office/drawing/2014/main" id="{CB393763-F46A-45D9-8337-897821C8AD21}"/>
                  </a:ext>
                </a:extLst>
              </p14:cNvPr>
              <p14:cNvContentPartPr/>
              <p14:nvPr/>
            </p14:nvContentPartPr>
            <p14:xfrm>
              <a:off x="3727110" y="4086838"/>
              <a:ext cx="46440" cy="1911179"/>
            </p14:xfrm>
          </p:contentPart>
        </mc:Choice>
        <mc:Fallback xmlns="">
          <p:pic>
            <p:nvPicPr>
              <p:cNvPr id="6" name="Pennanteckning 5">
                <a:extLst>
                  <a:ext uri="{FF2B5EF4-FFF2-40B4-BE49-F238E27FC236}">
                    <a16:creationId xmlns:a16="http://schemas.microsoft.com/office/drawing/2014/main" id="{CB393763-F46A-45D9-8337-897821C8AD2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73470" y="3979181"/>
                <a:ext cx="154080" cy="21268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9937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AD30ED-2CDA-43FC-A402-F6FE4C343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Magnus Ahlkvist</a:t>
            </a:r>
          </a:p>
          <a:p>
            <a:r>
              <a:rPr lang="en-GB" dirty="0"/>
              <a:t>Database consultant</a:t>
            </a:r>
          </a:p>
          <a:p>
            <a:endParaRPr lang="en-GB" dirty="0"/>
          </a:p>
          <a:p>
            <a:r>
              <a:rPr lang="en-GB" dirty="0" err="1"/>
              <a:t>Transmokopter</a:t>
            </a:r>
            <a:r>
              <a:rPr lang="en-GB" dirty="0"/>
              <a:t> SQL AB</a:t>
            </a:r>
          </a:p>
          <a:p>
            <a:endParaRPr lang="en-GB" dirty="0"/>
          </a:p>
          <a:p>
            <a:r>
              <a:rPr lang="en-GB" dirty="0"/>
              <a:t>Data Platform MVP</a:t>
            </a:r>
          </a:p>
          <a:p>
            <a:r>
              <a:rPr lang="en-GB" dirty="0"/>
              <a:t>Microsoft Certified Trainer</a:t>
            </a:r>
          </a:p>
          <a:p>
            <a:endParaRPr lang="en-GB" dirty="0"/>
          </a:p>
          <a:p>
            <a:r>
              <a:rPr lang="en-GB" dirty="0"/>
              <a:t>Community organiser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SQL Friday – </a:t>
            </a:r>
            <a:r>
              <a:rPr lang="en-GB" dirty="0">
                <a:hlinkClick r:id="rId2"/>
              </a:rPr>
              <a:t>https://sqlfriday.net</a:t>
            </a:r>
            <a:r>
              <a:rPr lang="en-GB" dirty="0"/>
              <a:t> – Free Data Platform training every week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SQL Server </a:t>
            </a:r>
            <a:r>
              <a:rPr lang="en-GB" dirty="0" err="1"/>
              <a:t>Usergroup</a:t>
            </a:r>
            <a:r>
              <a:rPr lang="en-GB" dirty="0"/>
              <a:t> Sweden</a:t>
            </a:r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77A22-0E49-4037-AC22-1894AB0E90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magnus@transmokopter.se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DB99F0-13BA-4400-AE0B-441D27C91B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/in/</a:t>
            </a:r>
            <a:r>
              <a:rPr lang="en-GB" dirty="0" err="1"/>
              <a:t>magnusahlkvist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CF6739-60E0-497F-B550-EB1358C63E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@transmokopter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D2053E-ACD0-4BEF-BDDF-D165D62DE8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www.tsql.nu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9EDC7B-7BB0-4785-8ED3-F4094A7A2C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B475EBA-E4F4-4BBA-B1CD-747090CECC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60266" y="5974789"/>
            <a:ext cx="3227389" cy="303213"/>
          </a:xfrm>
        </p:spPr>
        <p:txBody>
          <a:bodyPr/>
          <a:lstStyle/>
          <a:p>
            <a:r>
              <a:rPr lang="en-GB" dirty="0"/>
              <a:t>youtube.com/c/transmokopter</a:t>
            </a:r>
          </a:p>
        </p:txBody>
      </p:sp>
      <p:pic>
        <p:nvPicPr>
          <p:cNvPr id="11" name="Platshållare för bild 10" descr="En bild som visar silhuett, mörk, tittar&#10;&#10;Automatiskt genererad beskrivning">
            <a:extLst>
              <a:ext uri="{FF2B5EF4-FFF2-40B4-BE49-F238E27FC236}">
                <a16:creationId xmlns:a16="http://schemas.microsoft.com/office/drawing/2014/main" id="{787990F9-2417-4884-9091-8C0EAE303F7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9" r="68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85654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AE2DA-1EF3-48E3-8C41-D68F2E230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Statistics are important</a:t>
            </a:r>
          </a:p>
          <a:p>
            <a:r>
              <a:rPr lang="en-GB" dirty="0"/>
              <a:t>Even with good statistics – SQL Server Optimizer is not always a good statistician.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2DF4D-6AEC-4C72-BF7C-8CEC1F0640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magnus@transmokopter.se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832225-5F12-45F4-961C-D1F1916B93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/in/</a:t>
            </a:r>
            <a:r>
              <a:rPr lang="en-GB" dirty="0" err="1"/>
              <a:t>MagnusAhlkvist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2FA7D4-9BF7-4E1D-88F8-3BD3EB2CBE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www.tsql.nu</a:t>
            </a:r>
          </a:p>
        </p:txBody>
      </p:sp>
    </p:spTree>
    <p:extLst>
      <p:ext uri="{BB962C8B-B14F-4D97-AF65-F5344CB8AC3E}">
        <p14:creationId xmlns:p14="http://schemas.microsoft.com/office/powerpoint/2010/main" val="1272774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0457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139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57E1F2-8C83-48E0-B2A3-68EEFE6996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Background info about the presentation</a:t>
            </a:r>
          </a:p>
          <a:p>
            <a:r>
              <a:rPr lang="en-GB" dirty="0"/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2679656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FDF9A9-D353-4566-9E35-700045324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this presentation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BD525B-C4B9-468A-9592-539906792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System for reporting financial statistics</a:t>
            </a:r>
          </a:p>
          <a:p>
            <a:r>
              <a:rPr lang="en-GB" dirty="0"/>
              <a:t>Tight deadline</a:t>
            </a:r>
          </a:p>
          <a:p>
            <a:r>
              <a:rPr lang="en-GB" dirty="0"/>
              <a:t>Bad performance on reporting day -&gt; Reports were sent in after deadline -&gt; European Central Bank unhappy -&gt; DBA being yelled at -&gt; DBA unhappy</a:t>
            </a:r>
          </a:p>
        </p:txBody>
      </p:sp>
    </p:spTree>
    <p:extLst>
      <p:ext uri="{BB962C8B-B14F-4D97-AF65-F5344CB8AC3E}">
        <p14:creationId xmlns:p14="http://schemas.microsoft.com/office/powerpoint/2010/main" val="1178893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FDF9A9-D353-4566-9E35-700045324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demo scenario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BD525B-C4B9-468A-9592-539906792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Simplified order database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3329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FDF9A9-D353-4566-9E35-700045324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specifics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BD525B-C4B9-468A-9592-539906792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Getting orders for yesterday and before -&gt; Fast</a:t>
            </a:r>
          </a:p>
          <a:p>
            <a:r>
              <a:rPr lang="en-GB" dirty="0"/>
              <a:t>Getting today’s orders -&gt; Not fast</a:t>
            </a:r>
          </a:p>
        </p:txBody>
      </p:sp>
    </p:spTree>
    <p:extLst>
      <p:ext uri="{BB962C8B-B14F-4D97-AF65-F5344CB8AC3E}">
        <p14:creationId xmlns:p14="http://schemas.microsoft.com/office/powerpoint/2010/main" val="4233879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0028500"/>
      </p:ext>
    </p:extLst>
  </p:cSld>
  <p:clrMapOvr>
    <a:masterClrMapping/>
  </p:clrMapOvr>
</p:sld>
</file>

<file path=ppt/theme/theme1.xml><?xml version="1.0" encoding="utf-8"?>
<a:theme xmlns:a="http://schemas.openxmlformats.org/drawingml/2006/main" name="Logo Design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tasaturdayTemplate.potx" id="{72F045DE-0DD4-4C8F-85E9-8466495D7637}" vid="{ACC5CCDF-8838-4F04-A3FD-30119EFB06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DatasaturdayTemplate</Template>
  <TotalTime>125</TotalTime>
  <Words>701</Words>
  <Application>Microsoft Office PowerPoint</Application>
  <PresentationFormat>Bredbild</PresentationFormat>
  <Paragraphs>97</Paragraphs>
  <Slides>20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6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Roboto</vt:lpstr>
      <vt:lpstr>Segoe UI</vt:lpstr>
      <vt:lpstr>Segoe UI Semibold</vt:lpstr>
      <vt:lpstr>Logo Designs</vt:lpstr>
      <vt:lpstr>Statistics, an unreliable friend</vt:lpstr>
      <vt:lpstr>PowerPoint-presentation</vt:lpstr>
      <vt:lpstr>PowerPoint-presentation</vt:lpstr>
      <vt:lpstr>PowerPoint-presentation</vt:lpstr>
      <vt:lpstr>PowerPoint-presentation</vt:lpstr>
      <vt:lpstr>Why this presentation</vt:lpstr>
      <vt:lpstr>Session demo scenario</vt:lpstr>
      <vt:lpstr>Problem specifics</vt:lpstr>
      <vt:lpstr>PowerPoint-presentation</vt:lpstr>
      <vt:lpstr>Some plan characteristics</vt:lpstr>
      <vt:lpstr>Statistics (or lies) in SQL Server</vt:lpstr>
      <vt:lpstr>Statistics histogram</vt:lpstr>
      <vt:lpstr>Statistics density vector</vt:lpstr>
      <vt:lpstr>Estimated number of rows</vt:lpstr>
      <vt:lpstr>Ascending Key Problem</vt:lpstr>
      <vt:lpstr>Ok Magnus. It’s broken. Can we fix it?</vt:lpstr>
      <vt:lpstr>Other causes of bad guessing on Optimizer part </vt:lpstr>
      <vt:lpstr>SQL Server 2014</vt:lpstr>
      <vt:lpstr>SQL Server 2016</vt:lpstr>
      <vt:lpstr>PowerPoint-presentation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Dennes Torres</dc:creator>
  <cp:lastModifiedBy>Magnus Ahlkvist</cp:lastModifiedBy>
  <cp:revision>7</cp:revision>
  <dcterms:created xsi:type="dcterms:W3CDTF">2021-04-22T15:08:24Z</dcterms:created>
  <dcterms:modified xsi:type="dcterms:W3CDTF">2021-04-24T12:18:29Z</dcterms:modified>
</cp:coreProperties>
</file>